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34" r:id="rId2"/>
  </p:sldMasterIdLst>
  <p:notesMasterIdLst>
    <p:notesMasterId r:id="rId23"/>
  </p:notesMasterIdLst>
  <p:sldIdLst>
    <p:sldId id="649" r:id="rId3"/>
    <p:sldId id="641" r:id="rId4"/>
    <p:sldId id="642" r:id="rId5"/>
    <p:sldId id="652" r:id="rId6"/>
    <p:sldId id="644" r:id="rId7"/>
    <p:sldId id="653" r:id="rId8"/>
    <p:sldId id="643" r:id="rId9"/>
    <p:sldId id="455" r:id="rId10"/>
    <p:sldId id="321" r:id="rId11"/>
    <p:sldId id="346" r:id="rId12"/>
    <p:sldId id="362" r:id="rId13"/>
    <p:sldId id="466" r:id="rId14"/>
    <p:sldId id="645" r:id="rId15"/>
    <p:sldId id="648" r:id="rId16"/>
    <p:sldId id="382" r:id="rId17"/>
    <p:sldId id="473" r:id="rId18"/>
    <p:sldId id="476" r:id="rId19"/>
    <p:sldId id="357" r:id="rId20"/>
    <p:sldId id="650" r:id="rId21"/>
    <p:sldId id="651" r:id="rId22"/>
  </p:sldIdLst>
  <p:sldSz cx="9144000" cy="5143500" type="screen16x9"/>
  <p:notesSz cx="6858000" cy="9144000"/>
  <p:embeddedFontLst>
    <p:embeddedFont>
      <p:font typeface="微软雅黑" pitchFamily="34" charset="-122"/>
      <p:regular r:id="rId24"/>
      <p:bold r:id="rId25"/>
    </p:embeddedFont>
    <p:embeddedFont>
      <p:font typeface="Calibri" pitchFamily="34" charset="0"/>
      <p:regular r:id="rId26"/>
      <p:bold r:id="rId27"/>
      <p:italic r:id="rId28"/>
      <p:boldItalic r:id="rId29"/>
    </p:embeddedFont>
    <p:embeddedFont>
      <p:font typeface="楷体" pitchFamily="49" charset="-122"/>
      <p:regular r:id="rId30"/>
    </p:embeddedFont>
    <p:embeddedFont>
      <p:font typeface="黑体" pitchFamily="49" charset="-122"/>
      <p:regular r:id="rId31"/>
    </p:embeddedFont>
    <p:embeddedFont>
      <p:font typeface="幼圆" pitchFamily="49" charset="-122"/>
      <p:regular r:id="rId32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B3D9"/>
    <a:srgbClr val="D9DEF2"/>
    <a:srgbClr val="6878B4"/>
    <a:srgbClr val="FF0000"/>
    <a:srgbClr val="FF9933"/>
    <a:srgbClr val="0000FF"/>
    <a:srgbClr val="009900"/>
    <a:srgbClr val="AFF22A"/>
    <a:srgbClr val="FFFFFF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568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684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6930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216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51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831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262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3071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067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2648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6104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482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3425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6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0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1745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922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803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068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1009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26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691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6786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5492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627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9275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488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500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791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911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038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002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864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92840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7579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795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4907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1510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34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3500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883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749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930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01921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13259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41793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28688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751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7963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74043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39504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0898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23687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84320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450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987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93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969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523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98282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5419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309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51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0916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604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213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6968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119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449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4101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3880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6004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114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807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310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230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94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8597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853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695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574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98373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8037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5959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314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2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6.xml"/><Relationship Id="rId18" Type="http://schemas.openxmlformats.org/officeDocument/2006/relationships/slideLayout" Target="../slideLayouts/slideLayout71.xml"/><Relationship Id="rId26" Type="http://schemas.openxmlformats.org/officeDocument/2006/relationships/slideLayout" Target="../slideLayouts/slideLayout79.xml"/><Relationship Id="rId39" Type="http://schemas.openxmlformats.org/officeDocument/2006/relationships/slideLayout" Target="../slideLayouts/slideLayout92.xml"/><Relationship Id="rId3" Type="http://schemas.openxmlformats.org/officeDocument/2006/relationships/slideLayout" Target="../slideLayouts/slideLayout56.xml"/><Relationship Id="rId21" Type="http://schemas.openxmlformats.org/officeDocument/2006/relationships/slideLayout" Target="../slideLayouts/slideLayout74.xml"/><Relationship Id="rId34" Type="http://schemas.openxmlformats.org/officeDocument/2006/relationships/slideLayout" Target="../slideLayouts/slideLayout87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17" Type="http://schemas.openxmlformats.org/officeDocument/2006/relationships/slideLayout" Target="../slideLayouts/slideLayout70.xml"/><Relationship Id="rId25" Type="http://schemas.openxmlformats.org/officeDocument/2006/relationships/slideLayout" Target="../slideLayouts/slideLayout78.xml"/><Relationship Id="rId33" Type="http://schemas.openxmlformats.org/officeDocument/2006/relationships/slideLayout" Target="../slideLayouts/slideLayout86.xml"/><Relationship Id="rId38" Type="http://schemas.openxmlformats.org/officeDocument/2006/relationships/slideLayout" Target="../slideLayouts/slideLayout91.xml"/><Relationship Id="rId2" Type="http://schemas.openxmlformats.org/officeDocument/2006/relationships/slideLayout" Target="../slideLayouts/slideLayout55.xml"/><Relationship Id="rId16" Type="http://schemas.openxmlformats.org/officeDocument/2006/relationships/slideLayout" Target="../slideLayouts/slideLayout69.xml"/><Relationship Id="rId20" Type="http://schemas.openxmlformats.org/officeDocument/2006/relationships/slideLayout" Target="../slideLayouts/slideLayout73.xml"/><Relationship Id="rId29" Type="http://schemas.openxmlformats.org/officeDocument/2006/relationships/slideLayout" Target="../slideLayouts/slideLayout82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24" Type="http://schemas.openxmlformats.org/officeDocument/2006/relationships/slideLayout" Target="../slideLayouts/slideLayout77.xml"/><Relationship Id="rId32" Type="http://schemas.openxmlformats.org/officeDocument/2006/relationships/slideLayout" Target="../slideLayouts/slideLayout85.xml"/><Relationship Id="rId37" Type="http://schemas.openxmlformats.org/officeDocument/2006/relationships/slideLayout" Target="../slideLayouts/slideLayout90.xml"/><Relationship Id="rId40" Type="http://schemas.openxmlformats.org/officeDocument/2006/relationships/theme" Target="../theme/theme2.xml"/><Relationship Id="rId5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68.xml"/><Relationship Id="rId23" Type="http://schemas.openxmlformats.org/officeDocument/2006/relationships/slideLayout" Target="../slideLayouts/slideLayout76.xml"/><Relationship Id="rId28" Type="http://schemas.openxmlformats.org/officeDocument/2006/relationships/slideLayout" Target="../slideLayouts/slideLayout81.xml"/><Relationship Id="rId36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63.xml"/><Relationship Id="rId19" Type="http://schemas.openxmlformats.org/officeDocument/2006/relationships/slideLayout" Target="../slideLayouts/slideLayout72.xml"/><Relationship Id="rId31" Type="http://schemas.openxmlformats.org/officeDocument/2006/relationships/slideLayout" Target="../slideLayouts/slideLayout84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slideLayout" Target="../slideLayouts/slideLayout67.xml"/><Relationship Id="rId22" Type="http://schemas.openxmlformats.org/officeDocument/2006/relationships/slideLayout" Target="../slideLayouts/slideLayout75.xml"/><Relationship Id="rId27" Type="http://schemas.openxmlformats.org/officeDocument/2006/relationships/slideLayout" Target="../slideLayouts/slideLayout80.xml"/><Relationship Id="rId30" Type="http://schemas.openxmlformats.org/officeDocument/2006/relationships/slideLayout" Target="../slideLayouts/slideLayout83.xml"/><Relationship Id="rId35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简单的数据统计过程（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00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7" r:id="rId20"/>
    <p:sldLayoutId id="2147483708" r:id="rId21"/>
    <p:sldLayoutId id="2147483709" r:id="rId22"/>
    <p:sldLayoutId id="2147483710" r:id="rId23"/>
    <p:sldLayoutId id="2147483711" r:id="rId24"/>
    <p:sldLayoutId id="2147483712" r:id="rId25"/>
    <p:sldLayoutId id="2147483713" r:id="rId26"/>
    <p:sldLayoutId id="2147483714" r:id="rId27"/>
    <p:sldLayoutId id="2147483715" r:id="rId28"/>
    <p:sldLayoutId id="2147483716" r:id="rId29"/>
    <p:sldLayoutId id="2147483717" r:id="rId30"/>
    <p:sldLayoutId id="2147483718" r:id="rId31"/>
    <p:sldLayoutId id="2147483719" r:id="rId32"/>
    <p:sldLayoutId id="2147483720" r:id="rId33"/>
    <p:sldLayoutId id="2147483721" r:id="rId34"/>
    <p:sldLayoutId id="2147483722" r:id="rId35"/>
    <p:sldLayoutId id="2147483723" r:id="rId36"/>
    <p:sldLayoutId id="2147483724" r:id="rId37"/>
    <p:sldLayoutId id="2147483725" r:id="rId38"/>
    <p:sldLayoutId id="2147483726" r:id="rId39"/>
    <p:sldLayoutId id="2147483727" r:id="rId40"/>
    <p:sldLayoutId id="2147483728" r:id="rId41"/>
    <p:sldLayoutId id="2147483729" r:id="rId42"/>
    <p:sldLayoutId id="2147483730" r:id="rId43"/>
    <p:sldLayoutId id="2147483731" r:id="rId44"/>
    <p:sldLayoutId id="2147483732" r:id="rId45"/>
    <p:sldLayoutId id="2147483733" r:id="rId46"/>
    <p:sldLayoutId id="2147483656" r:id="rId47"/>
    <p:sldLayoutId id="2147483657" r:id="rId48"/>
    <p:sldLayoutId id="2147483658" r:id="rId49"/>
    <p:sldLayoutId id="2147483659" r:id="rId50"/>
    <p:sldLayoutId id="2147483660" r:id="rId51"/>
    <p:sldLayoutId id="2147483661" r:id="rId52"/>
    <p:sldLayoutId id="2147483662" r:id="rId5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数的认识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655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  <p:sldLayoutId id="2147483751" r:id="rId17"/>
    <p:sldLayoutId id="2147483752" r:id="rId18"/>
    <p:sldLayoutId id="2147483753" r:id="rId19"/>
    <p:sldLayoutId id="2147483754" r:id="rId20"/>
    <p:sldLayoutId id="2147483755" r:id="rId21"/>
    <p:sldLayoutId id="2147483756" r:id="rId22"/>
    <p:sldLayoutId id="2147483757" r:id="rId23"/>
    <p:sldLayoutId id="2147483758" r:id="rId24"/>
    <p:sldLayoutId id="2147483759" r:id="rId25"/>
    <p:sldLayoutId id="2147483760" r:id="rId26"/>
    <p:sldLayoutId id="2147483761" r:id="rId27"/>
    <p:sldLayoutId id="2147483762" r:id="rId28"/>
    <p:sldLayoutId id="2147483763" r:id="rId29"/>
    <p:sldLayoutId id="2147483764" r:id="rId30"/>
    <p:sldLayoutId id="2147483765" r:id="rId31"/>
    <p:sldLayoutId id="2147483766" r:id="rId32"/>
    <p:sldLayoutId id="2147483767" r:id="rId33"/>
    <p:sldLayoutId id="2147483768" r:id="rId34"/>
    <p:sldLayoutId id="2147483769" r:id="rId35"/>
    <p:sldLayoutId id="2147483770" r:id="rId36"/>
    <p:sldLayoutId id="2147483771" r:id="rId37"/>
    <p:sldLayoutId id="2147483772" r:id="rId38"/>
    <p:sldLayoutId id="2147483773" r:id="rId3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slide" Target="slide19.xml"/><Relationship Id="rId4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1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slide" Target="slide10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slide" Target="slide10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5508104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13853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六年级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4788024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4787584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54963" y="1435155"/>
            <a:ext cx="9025549" cy="992579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简单的数据统计过程（</a:t>
            </a:r>
            <a:r>
              <a:rPr lang="en-US" altLang="zh-CN" sz="60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60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en-US" sz="60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圆角矩形 16">
            <a:hlinkClick r:id="rId3" action="ppaction://hlinksldjump"/>
          </p:cNvPr>
          <p:cNvSpPr/>
          <p:nvPr/>
        </p:nvSpPr>
        <p:spPr>
          <a:xfrm>
            <a:off x="2195736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复习导入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4857293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回顾与整理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4859592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知识梳理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1988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12"/>
          <p:cNvSpPr txBox="1">
            <a:spLocks noChangeArrowheads="1"/>
          </p:cNvSpPr>
          <p:nvPr/>
        </p:nvSpPr>
        <p:spPr bwMode="auto">
          <a:xfrm>
            <a:off x="395535" y="339502"/>
            <a:ext cx="8183625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单式统计表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只含有一个统计项目的统计表</a:t>
            </a:r>
          </a:p>
        </p:txBody>
      </p:sp>
      <p:graphicFrame>
        <p:nvGraphicFramePr>
          <p:cNvPr id="52" name="Group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329464"/>
              </p:ext>
            </p:extLst>
          </p:nvPr>
        </p:nvGraphicFramePr>
        <p:xfrm>
          <a:off x="1791073" y="1561922"/>
          <a:ext cx="5244554" cy="938000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12566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7998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766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766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7665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2831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4966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4700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9933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679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六年级一班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61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94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183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137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129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50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53" name="组合 52"/>
          <p:cNvGrpSpPr/>
          <p:nvPr/>
        </p:nvGrpSpPr>
        <p:grpSpPr>
          <a:xfrm>
            <a:off x="1763688" y="1551958"/>
            <a:ext cx="1352750" cy="547516"/>
            <a:chOff x="1035024" y="1701205"/>
            <a:chExt cx="1803668" cy="730021"/>
          </a:xfrm>
        </p:grpSpPr>
        <p:sp>
          <p:nvSpPr>
            <p:cNvPr id="59" name="Line 69"/>
            <p:cNvSpPr>
              <a:spLocks noChangeShapeType="1"/>
            </p:cNvSpPr>
            <p:nvPr/>
          </p:nvSpPr>
          <p:spPr bwMode="auto">
            <a:xfrm flipH="1" flipV="1">
              <a:off x="1828017" y="1743062"/>
              <a:ext cx="922310" cy="5967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67500" tIns="35100" rIns="67500" bIns="35100" anchor="ctr"/>
            <a:lstStyle/>
            <a:p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0" name="Line 70"/>
            <p:cNvSpPr>
              <a:spLocks noChangeShapeType="1"/>
            </p:cNvSpPr>
            <p:nvPr/>
          </p:nvSpPr>
          <p:spPr bwMode="auto">
            <a:xfrm flipH="1" flipV="1">
              <a:off x="1035024" y="1819494"/>
              <a:ext cx="1710657" cy="5238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67500" tIns="35100" rIns="67500" bIns="35100" anchor="ctr"/>
            <a:lstStyle/>
            <a:p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1" name="Text Box 71"/>
            <p:cNvSpPr txBox="1">
              <a:spLocks noChangeArrowheads="1"/>
            </p:cNvSpPr>
            <p:nvPr/>
          </p:nvSpPr>
          <p:spPr bwMode="auto">
            <a:xfrm>
              <a:off x="2178170" y="1743064"/>
              <a:ext cx="660522" cy="3817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67500" tIns="35100" rIns="67500" bIns="3510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周数</a:t>
              </a:r>
            </a:p>
          </p:txBody>
        </p:sp>
        <p:sp>
          <p:nvSpPr>
            <p:cNvPr id="63" name="Text Box 72"/>
            <p:cNvSpPr txBox="1">
              <a:spLocks noChangeArrowheads="1"/>
            </p:cNvSpPr>
            <p:nvPr/>
          </p:nvSpPr>
          <p:spPr bwMode="auto">
            <a:xfrm>
              <a:off x="1412902" y="1701205"/>
              <a:ext cx="660522" cy="3817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67500" tIns="35100" rIns="67500" bIns="3510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个数</a:t>
              </a:r>
            </a:p>
          </p:txBody>
        </p:sp>
        <p:sp>
          <p:nvSpPr>
            <p:cNvPr id="64" name="Text Box 73"/>
            <p:cNvSpPr txBox="1">
              <a:spLocks noChangeArrowheads="1"/>
            </p:cNvSpPr>
            <p:nvPr/>
          </p:nvSpPr>
          <p:spPr bwMode="auto">
            <a:xfrm>
              <a:off x="1062747" y="2049454"/>
              <a:ext cx="660522" cy="3817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67500" tIns="35100" rIns="67500" bIns="3510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班级</a:t>
              </a:r>
            </a:p>
          </p:txBody>
        </p:sp>
      </p:grpSp>
      <p:sp>
        <p:nvSpPr>
          <p:cNvPr id="65" name="Text Box 74"/>
          <p:cNvSpPr txBox="1">
            <a:spLocks noChangeArrowheads="1"/>
          </p:cNvSpPr>
          <p:nvPr/>
        </p:nvSpPr>
        <p:spPr bwMode="auto">
          <a:xfrm>
            <a:off x="1475656" y="1131590"/>
            <a:ext cx="6120680" cy="3786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67500" tIns="35100" rIns="67500" bIns="3510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六年级一班同学（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000" b="1" baseline="-25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）第一学期捡废品情况统计表</a:t>
            </a:r>
          </a:p>
        </p:txBody>
      </p:sp>
      <p:graphicFrame>
        <p:nvGraphicFramePr>
          <p:cNvPr id="69" name="Group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27043"/>
              </p:ext>
            </p:extLst>
          </p:nvPr>
        </p:nvGraphicFramePr>
        <p:xfrm>
          <a:off x="1791073" y="3183894"/>
          <a:ext cx="5244554" cy="938000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12566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7998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766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766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7665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2831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4966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4700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9933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kumimoji="0" lang="en-US" altLang="zh-CN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679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六年级二班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28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93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54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63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65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96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70" name="组合 69"/>
          <p:cNvGrpSpPr/>
          <p:nvPr/>
        </p:nvGrpSpPr>
        <p:grpSpPr>
          <a:xfrm>
            <a:off x="1763688" y="3173930"/>
            <a:ext cx="1352750" cy="547516"/>
            <a:chOff x="1035024" y="1701205"/>
            <a:chExt cx="1803668" cy="730021"/>
          </a:xfrm>
        </p:grpSpPr>
        <p:sp>
          <p:nvSpPr>
            <p:cNvPr id="71" name="Line 69"/>
            <p:cNvSpPr>
              <a:spLocks noChangeShapeType="1"/>
            </p:cNvSpPr>
            <p:nvPr/>
          </p:nvSpPr>
          <p:spPr bwMode="auto">
            <a:xfrm flipH="1" flipV="1">
              <a:off x="1828017" y="1743062"/>
              <a:ext cx="922310" cy="5967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67500" tIns="35100" rIns="67500" bIns="35100" anchor="ctr"/>
            <a:lstStyle/>
            <a:p>
              <a:endParaRPr lang="zh-CN" altLang="en-US" sz="1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9" name="Line 70"/>
            <p:cNvSpPr>
              <a:spLocks noChangeShapeType="1"/>
            </p:cNvSpPr>
            <p:nvPr/>
          </p:nvSpPr>
          <p:spPr bwMode="auto">
            <a:xfrm flipH="1" flipV="1">
              <a:off x="1035024" y="1819494"/>
              <a:ext cx="1710657" cy="5238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67500" tIns="35100" rIns="67500" bIns="35100" anchor="ctr"/>
            <a:lstStyle/>
            <a:p>
              <a:endParaRPr lang="zh-CN" altLang="en-US" sz="1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0" name="Text Box 71"/>
            <p:cNvSpPr txBox="1">
              <a:spLocks noChangeArrowheads="1"/>
            </p:cNvSpPr>
            <p:nvPr/>
          </p:nvSpPr>
          <p:spPr bwMode="auto">
            <a:xfrm>
              <a:off x="2178171" y="1743063"/>
              <a:ext cx="660521" cy="3817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67500" tIns="35100" rIns="67500" bIns="3510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周数</a:t>
              </a:r>
            </a:p>
          </p:txBody>
        </p:sp>
        <p:sp>
          <p:nvSpPr>
            <p:cNvPr id="111" name="Text Box 72"/>
            <p:cNvSpPr txBox="1">
              <a:spLocks noChangeArrowheads="1"/>
            </p:cNvSpPr>
            <p:nvPr/>
          </p:nvSpPr>
          <p:spPr bwMode="auto">
            <a:xfrm>
              <a:off x="1412903" y="1701205"/>
              <a:ext cx="660520" cy="3817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67500" tIns="35100" rIns="67500" bIns="3510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个数</a:t>
              </a:r>
            </a:p>
          </p:txBody>
        </p:sp>
        <p:sp>
          <p:nvSpPr>
            <p:cNvPr id="112" name="Text Box 73"/>
            <p:cNvSpPr txBox="1">
              <a:spLocks noChangeArrowheads="1"/>
            </p:cNvSpPr>
            <p:nvPr/>
          </p:nvSpPr>
          <p:spPr bwMode="auto">
            <a:xfrm>
              <a:off x="1062748" y="2049454"/>
              <a:ext cx="660521" cy="3817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67500" tIns="35100" rIns="67500" bIns="3510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班级</a:t>
              </a:r>
            </a:p>
          </p:txBody>
        </p:sp>
      </p:grpSp>
      <p:sp>
        <p:nvSpPr>
          <p:cNvPr id="113" name="Text Box 74"/>
          <p:cNvSpPr txBox="1">
            <a:spLocks noChangeArrowheads="1"/>
          </p:cNvSpPr>
          <p:nvPr/>
        </p:nvSpPr>
        <p:spPr bwMode="auto">
          <a:xfrm>
            <a:off x="1547664" y="2787774"/>
            <a:ext cx="6337697" cy="3786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67500" tIns="35100" rIns="67500" bIns="3510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六年级二班同学（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000" b="1" baseline="-25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）第一学期捡废品情况统计表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212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1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852871" y="627534"/>
            <a:ext cx="731952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复式统计表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含有两个或两个以上统计项目的统计表。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graphicFrame>
        <p:nvGraphicFramePr>
          <p:cNvPr id="5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809205"/>
              </p:ext>
            </p:extLst>
          </p:nvPr>
        </p:nvGraphicFramePr>
        <p:xfrm>
          <a:off x="1464447" y="1911973"/>
          <a:ext cx="6215106" cy="1875247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15001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65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9652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5009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5725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0367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1083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8203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2100" b="0" i="0" u="none" strike="noStrike" cap="none" normalizeH="0" baseline="0" dirty="0">
                        <a:ln>
                          <a:noFill/>
                        </a:ln>
                        <a:solidFill>
                          <a:srgbClr val="9933FF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itchFamily="49" charset="-122"/>
                          <a:ea typeface="楷体" pitchFamily="49" charset="-122"/>
                        </a:rPr>
                        <a:t>1</a:t>
                      </a:r>
                      <a:endParaRPr kumimoji="0" lang="en-US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itchFamily="49" charset="-122"/>
                          <a:ea typeface="楷体" pitchFamily="49" charset="-122"/>
                        </a:rPr>
                        <a:t>2</a:t>
                      </a:r>
                      <a:endParaRPr kumimoji="0" lang="en-US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itchFamily="49" charset="-122"/>
                          <a:ea typeface="楷体" pitchFamily="49" charset="-122"/>
                        </a:rPr>
                        <a:t>3</a:t>
                      </a:r>
                      <a:endParaRPr kumimoji="0" lang="en-US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itchFamily="49" charset="-122"/>
                          <a:ea typeface="楷体" pitchFamily="49" charset="-122"/>
                        </a:rPr>
                        <a:t>4</a:t>
                      </a:r>
                      <a:endParaRPr kumimoji="0" lang="en-US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itchFamily="49" charset="-122"/>
                          <a:ea typeface="楷体" pitchFamily="49" charset="-122"/>
                        </a:rPr>
                        <a:t>5</a:t>
                      </a:r>
                      <a:endParaRPr kumimoji="0" lang="en-US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itchFamily="49" charset="-122"/>
                          <a:ea typeface="楷体" pitchFamily="49" charset="-122"/>
                        </a:rPr>
                        <a:t>6</a:t>
                      </a:r>
                      <a:endParaRPr kumimoji="0" lang="en-US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六年级一班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itchFamily="49" charset="-122"/>
                          <a:ea typeface="楷体" pitchFamily="49" charset="-122"/>
                        </a:rPr>
                        <a:t>61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itchFamily="49" charset="-122"/>
                          <a:ea typeface="楷体" pitchFamily="49" charset="-122"/>
                        </a:rPr>
                        <a:t>94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itchFamily="49" charset="-122"/>
                          <a:ea typeface="楷体" pitchFamily="49" charset="-122"/>
                        </a:rPr>
                        <a:t>183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itchFamily="49" charset="-122"/>
                          <a:ea typeface="楷体" pitchFamily="49" charset="-122"/>
                        </a:rPr>
                        <a:t>137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itchFamily="49" charset="-122"/>
                          <a:ea typeface="楷体" pitchFamily="49" charset="-122"/>
                        </a:rPr>
                        <a:t>129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itchFamily="49" charset="-122"/>
                          <a:ea typeface="楷体" pitchFamily="49" charset="-122"/>
                        </a:rPr>
                        <a:t>150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25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六年级二班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itchFamily="49" charset="-122"/>
                          <a:ea typeface="楷体" pitchFamily="49" charset="-122"/>
                        </a:rPr>
                        <a:t>28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itchFamily="49" charset="-122"/>
                          <a:ea typeface="楷体" pitchFamily="49" charset="-122"/>
                        </a:rPr>
                        <a:t>93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itchFamily="49" charset="-122"/>
                          <a:ea typeface="楷体" pitchFamily="49" charset="-122"/>
                        </a:rPr>
                        <a:t>54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itchFamily="49" charset="-122"/>
                          <a:ea typeface="楷体" pitchFamily="49" charset="-122"/>
                        </a:rPr>
                        <a:t>63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itchFamily="49" charset="-122"/>
                          <a:ea typeface="楷体" pitchFamily="49" charset="-122"/>
                        </a:rPr>
                        <a:t>65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itchFamily="49" charset="-122"/>
                          <a:ea typeface="楷体" pitchFamily="49" charset="-122"/>
                        </a:rPr>
                        <a:t>96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100" marB="351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56" name="组合 55"/>
          <p:cNvGrpSpPr/>
          <p:nvPr/>
        </p:nvGrpSpPr>
        <p:grpSpPr>
          <a:xfrm>
            <a:off x="1464445" y="1911973"/>
            <a:ext cx="1515668" cy="840581"/>
            <a:chOff x="285720" y="3143248"/>
            <a:chExt cx="2020890" cy="1120774"/>
          </a:xfrm>
        </p:grpSpPr>
        <p:sp>
          <p:nvSpPr>
            <p:cNvPr id="57" name="Line 37"/>
            <p:cNvSpPr>
              <a:spLocks noChangeShapeType="1"/>
            </p:cNvSpPr>
            <p:nvPr/>
          </p:nvSpPr>
          <p:spPr bwMode="auto">
            <a:xfrm flipH="1" flipV="1">
              <a:off x="1071538" y="3143248"/>
              <a:ext cx="1214434" cy="10715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67500" tIns="35100" rIns="67500" bIns="35100" anchor="ctr"/>
            <a:lstStyle/>
            <a:p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8" name="Line 38"/>
            <p:cNvSpPr>
              <a:spLocks noChangeShapeType="1"/>
            </p:cNvSpPr>
            <p:nvPr/>
          </p:nvSpPr>
          <p:spPr bwMode="auto">
            <a:xfrm flipH="1" flipV="1">
              <a:off x="285720" y="3500437"/>
              <a:ext cx="2020890" cy="76358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67500" tIns="35100" rIns="67500" bIns="35100" anchor="ctr"/>
            <a:lstStyle/>
            <a:p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9" name="Text Box 39"/>
            <p:cNvSpPr txBox="1">
              <a:spLocks noChangeArrowheads="1"/>
            </p:cNvSpPr>
            <p:nvPr/>
          </p:nvSpPr>
          <p:spPr bwMode="auto">
            <a:xfrm>
              <a:off x="1427282" y="3143248"/>
              <a:ext cx="660521" cy="3817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67500" tIns="35100" rIns="67500" bIns="3510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周数</a:t>
              </a:r>
            </a:p>
          </p:txBody>
        </p:sp>
        <p:sp>
          <p:nvSpPr>
            <p:cNvPr id="60" name="Text Box 40"/>
            <p:cNvSpPr txBox="1">
              <a:spLocks noChangeArrowheads="1"/>
            </p:cNvSpPr>
            <p:nvPr/>
          </p:nvSpPr>
          <p:spPr bwMode="auto">
            <a:xfrm>
              <a:off x="570033" y="3286123"/>
              <a:ext cx="660521" cy="3817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67500" tIns="35100" rIns="67500" bIns="3510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个数</a:t>
              </a:r>
            </a:p>
          </p:txBody>
        </p:sp>
        <p:sp>
          <p:nvSpPr>
            <p:cNvPr id="61" name="Text Box 41"/>
            <p:cNvSpPr txBox="1">
              <a:spLocks noChangeArrowheads="1"/>
            </p:cNvSpPr>
            <p:nvPr/>
          </p:nvSpPr>
          <p:spPr bwMode="auto">
            <a:xfrm>
              <a:off x="407105" y="3786185"/>
              <a:ext cx="660521" cy="3817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67500" tIns="35100" rIns="67500" bIns="3510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班级</a:t>
              </a:r>
            </a:p>
          </p:txBody>
        </p:sp>
      </p:grpSp>
      <p:sp>
        <p:nvSpPr>
          <p:cNvPr id="62" name="Text Box 5"/>
          <p:cNvSpPr txBox="1">
            <a:spLocks noChangeArrowheads="1"/>
          </p:cNvSpPr>
          <p:nvPr/>
        </p:nvSpPr>
        <p:spPr bwMode="auto">
          <a:xfrm>
            <a:off x="1691680" y="1275606"/>
            <a:ext cx="597666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六年级同学（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000" b="1" baseline="-25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）周第一学期捡废品情况统计表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6568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="" xmlns:a16="http://schemas.microsoft.com/office/drawing/2014/main" id="{FA3EF998-D576-420E-ABEF-C6B85562B7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271131"/>
              </p:ext>
            </p:extLst>
          </p:nvPr>
        </p:nvGraphicFramePr>
        <p:xfrm>
          <a:off x="830566" y="1131590"/>
          <a:ext cx="7485850" cy="313089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59434">
                  <a:extLst>
                    <a:ext uri="{9D8B030D-6E8A-4147-A177-3AD203B41FA5}">
                      <a16:colId xmlns="" xmlns:a16="http://schemas.microsoft.com/office/drawing/2014/main" val="2181060949"/>
                    </a:ext>
                  </a:extLst>
                </a:gridCol>
                <a:gridCol w="1735849">
                  <a:extLst>
                    <a:ext uri="{9D8B030D-6E8A-4147-A177-3AD203B41FA5}">
                      <a16:colId xmlns="" xmlns:a16="http://schemas.microsoft.com/office/drawing/2014/main" val="924140141"/>
                    </a:ext>
                  </a:extLst>
                </a:gridCol>
                <a:gridCol w="2169812">
                  <a:extLst>
                    <a:ext uri="{9D8B030D-6E8A-4147-A177-3AD203B41FA5}">
                      <a16:colId xmlns="" xmlns:a16="http://schemas.microsoft.com/office/drawing/2014/main" val="351086156"/>
                    </a:ext>
                  </a:extLst>
                </a:gridCol>
                <a:gridCol w="2820755">
                  <a:extLst>
                    <a:ext uri="{9D8B030D-6E8A-4147-A177-3AD203B41FA5}">
                      <a16:colId xmlns="" xmlns:a16="http://schemas.microsoft.com/office/drawing/2014/main" val="3383035496"/>
                    </a:ext>
                  </a:extLst>
                </a:gridCol>
              </a:tblGrid>
              <a:tr h="569253"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名词</a:t>
                      </a: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意　义</a:t>
                      </a: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作　用</a:t>
                      </a: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求　法</a:t>
                      </a: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888644922"/>
                  </a:ext>
                </a:extLst>
              </a:tr>
              <a:tr h="2561642"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平</a:t>
                      </a:r>
                      <a:endParaRPr lang="en-US" altLang="zh-CN" sz="2400" b="1" dirty="0"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均</a:t>
                      </a:r>
                      <a:endParaRPr lang="en-US" altLang="zh-CN" sz="2400" b="1" dirty="0"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数</a:t>
                      </a: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一组数据的总和除以这组数据的个数所得到的商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,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叫这组数据的平均数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常用来代表</a:t>
                      </a:r>
                      <a:r>
                        <a:rPr lang="zh-CN" sz="2000" b="1" dirty="0"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一组数据的总体“平均水平”</a:t>
                      </a:r>
                      <a:r>
                        <a:rPr lang="zh-CN" sz="2000" b="1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。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平均数比较可靠和稳定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,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因为它</a:t>
                      </a:r>
                      <a:r>
                        <a:rPr lang="zh-CN" sz="2000" b="1" dirty="0"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与每一个数据都有关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,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反映出来的信息最充分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数据总和</a:t>
                      </a:r>
                      <a:r>
                        <a:rPr lang="en-US" alt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÷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数据的个数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/>
                </a:tc>
                <a:extLst>
                  <a:ext uri="{0D108BD9-81ED-4DB2-BD59-A6C34878D82A}">
                    <a16:rowId xmlns="" xmlns:a16="http://schemas.microsoft.com/office/drawing/2014/main" val="1923593213"/>
                  </a:ext>
                </a:extLst>
              </a:tr>
            </a:tbl>
          </a:graphicData>
        </a:graphic>
      </p:graphicFrame>
      <p:sp>
        <p:nvSpPr>
          <p:cNvPr id="58" name="对话气泡: 圆角矩形 57">
            <a:extLst>
              <a:ext uri="{FF2B5EF4-FFF2-40B4-BE49-F238E27FC236}">
                <a16:creationId xmlns="" xmlns:a16="http://schemas.microsoft.com/office/drawing/2014/main" id="{155CA187-C1BC-40D5-81BE-85F933AB44C6}"/>
              </a:ext>
            </a:extLst>
          </p:cNvPr>
          <p:cNvSpPr/>
          <p:nvPr/>
        </p:nvSpPr>
        <p:spPr>
          <a:xfrm>
            <a:off x="5508104" y="2859866"/>
            <a:ext cx="1111729" cy="325301"/>
          </a:xfrm>
          <a:prstGeom prst="wedgeRoundRectCallout">
            <a:avLst>
              <a:gd name="adj1" fmla="val -45013"/>
              <a:gd name="adj2" fmla="val 8559"/>
              <a:gd name="adj3" fmla="val 16667"/>
            </a:avLst>
          </a:prstGeom>
          <a:solidFill>
            <a:schemeClr val="accent2">
              <a:alpha val="41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对话气泡: 圆角矩形 59">
            <a:extLst>
              <a:ext uri="{FF2B5EF4-FFF2-40B4-BE49-F238E27FC236}">
                <a16:creationId xmlns="" xmlns:a16="http://schemas.microsoft.com/office/drawing/2014/main" id="{819D3352-9A75-4D01-8F3A-C43B6605A8A4}"/>
              </a:ext>
            </a:extLst>
          </p:cNvPr>
          <p:cNvSpPr/>
          <p:nvPr/>
        </p:nvSpPr>
        <p:spPr>
          <a:xfrm>
            <a:off x="6812307" y="2851694"/>
            <a:ext cx="1321365" cy="325301"/>
          </a:xfrm>
          <a:prstGeom prst="wedgeRoundRectCallout">
            <a:avLst>
              <a:gd name="adj1" fmla="val -45013"/>
              <a:gd name="adj2" fmla="val 8559"/>
              <a:gd name="adj3" fmla="val 16667"/>
            </a:avLst>
          </a:prstGeom>
          <a:solidFill>
            <a:schemeClr val="accent2">
              <a:alpha val="41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Rectangle 8">
            <a:extLst>
              <a:ext uri="{FF2B5EF4-FFF2-40B4-BE49-F238E27FC236}">
                <a16:creationId xmlns="" xmlns:a16="http://schemas.microsoft.com/office/drawing/2014/main" id="{7AB27FC0-C111-4FFA-AC60-92EA81ABE3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400617"/>
            <a:ext cx="1417674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zh-CN" altLang="en-US" sz="32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平均数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3" name="图片 12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4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794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6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>
            <a:extLst>
              <a:ext uri="{FF2B5EF4-FFF2-40B4-BE49-F238E27FC236}">
                <a16:creationId xmlns="" xmlns:a16="http://schemas.microsoft.com/office/drawing/2014/main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825555"/>
            <a:ext cx="67687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下面这些数据可以通过哪些方式收集？</a:t>
            </a:r>
          </a:p>
        </p:txBody>
      </p:sp>
      <p:sp>
        <p:nvSpPr>
          <p:cNvPr id="12" name="Text Box 6">
            <a:extLst>
              <a:ext uri="{FF2B5EF4-FFF2-40B4-BE49-F238E27FC236}">
                <a16:creationId xmlns="" xmlns:a16="http://schemas.microsoft.com/office/drawing/2014/main" id="{0EB5011A-3251-477C-9339-3152E0078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1419622"/>
            <a:ext cx="655272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）某村镇各种交通工具数量的调查。</a:t>
            </a:r>
          </a:p>
        </p:txBody>
      </p:sp>
      <p:graphicFrame>
        <p:nvGraphicFramePr>
          <p:cNvPr id="13" name="表格 12">
            <a:extLst>
              <a:ext uri="{FF2B5EF4-FFF2-40B4-BE49-F238E27FC236}">
                <a16:creationId xmlns="" xmlns:a16="http://schemas.microsoft.com/office/drawing/2014/main" id="{C4063867-AFA4-48E5-A44B-6B02025CBA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789779"/>
              </p:ext>
            </p:extLst>
          </p:nvPr>
        </p:nvGraphicFramePr>
        <p:xfrm>
          <a:off x="831711" y="2211318"/>
          <a:ext cx="7190682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>
                  <a:extLst>
                    <a:ext uri="{9D8B030D-6E8A-4147-A177-3AD203B41FA5}">
                      <a16:colId xmlns="" xmlns:a16="http://schemas.microsoft.com/office/drawing/2014/main" val="1013427310"/>
                    </a:ext>
                  </a:extLst>
                </a:gridCol>
                <a:gridCol w="1020490">
                  <a:extLst>
                    <a:ext uri="{9D8B030D-6E8A-4147-A177-3AD203B41FA5}">
                      <a16:colId xmlns="" xmlns:a16="http://schemas.microsoft.com/office/drawing/2014/main" val="821426691"/>
                    </a:ext>
                  </a:extLst>
                </a:gridCol>
                <a:gridCol w="1020490">
                  <a:extLst>
                    <a:ext uri="{9D8B030D-6E8A-4147-A177-3AD203B41FA5}">
                      <a16:colId xmlns="" xmlns:a16="http://schemas.microsoft.com/office/drawing/2014/main" val="77195859"/>
                    </a:ext>
                  </a:extLst>
                </a:gridCol>
                <a:gridCol w="1020490">
                  <a:extLst>
                    <a:ext uri="{9D8B030D-6E8A-4147-A177-3AD203B41FA5}">
                      <a16:colId xmlns="" xmlns:a16="http://schemas.microsoft.com/office/drawing/2014/main" val="1439032757"/>
                    </a:ext>
                  </a:extLst>
                </a:gridCol>
                <a:gridCol w="1020490">
                  <a:extLst>
                    <a:ext uri="{9D8B030D-6E8A-4147-A177-3AD203B41FA5}">
                      <a16:colId xmlns="" xmlns:a16="http://schemas.microsoft.com/office/drawing/2014/main" val="752821636"/>
                    </a:ext>
                  </a:extLst>
                </a:gridCol>
                <a:gridCol w="1020490">
                  <a:extLst>
                    <a:ext uri="{9D8B030D-6E8A-4147-A177-3AD203B41FA5}">
                      <a16:colId xmlns="" xmlns:a16="http://schemas.microsoft.com/office/drawing/2014/main" val="27126532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交通工具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自行车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摩托车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面包车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农用车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小汽车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899786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数量（辆）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263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78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22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18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11335569"/>
                  </a:ext>
                </a:extLst>
              </a:tr>
            </a:tbl>
          </a:graphicData>
        </a:graphic>
      </p:graphicFrame>
      <p:pic>
        <p:nvPicPr>
          <p:cNvPr id="14" name="Picture 3">
            <a:extLst>
              <a:ext uri="{FF2B5EF4-FFF2-40B4-BE49-F238E27FC236}">
                <a16:creationId xmlns="" xmlns:a16="http://schemas.microsoft.com/office/drawing/2014/main" id="{4B1012AB-BD0C-4A83-ABE5-56DF514AB2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29983" y="3481033"/>
            <a:ext cx="894432" cy="96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对话气泡: 圆角矩形 14">
            <a:extLst>
              <a:ext uri="{FF2B5EF4-FFF2-40B4-BE49-F238E27FC236}">
                <a16:creationId xmlns="" xmlns:a16="http://schemas.microsoft.com/office/drawing/2014/main" id="{3B309C3A-2586-4E9B-A71A-8988AA77BE3D}"/>
              </a:ext>
            </a:extLst>
          </p:cNvPr>
          <p:cNvSpPr/>
          <p:nvPr/>
        </p:nvSpPr>
        <p:spPr>
          <a:xfrm>
            <a:off x="2195736" y="3435942"/>
            <a:ext cx="4392000" cy="864000"/>
          </a:xfrm>
          <a:prstGeom prst="wedgeRoundRectCallout">
            <a:avLst>
              <a:gd name="adj1" fmla="val -56442"/>
              <a:gd name="adj2" fmla="val 10353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可以采用调查记录法。记录时采用划正字的方法比较合理。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909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>
            <a:extLst>
              <a:ext uri="{FF2B5EF4-FFF2-40B4-BE49-F238E27FC236}">
                <a16:creationId xmlns="" xmlns:a16="http://schemas.microsoft.com/office/drawing/2014/main" id="{A2B78013-4B0C-4674-B39F-18E1B31DDE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723878"/>
            <a:ext cx="785177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Box 6">
            <a:extLst>
              <a:ext uri="{FF2B5EF4-FFF2-40B4-BE49-F238E27FC236}">
                <a16:creationId xmlns="" xmlns:a16="http://schemas.microsoft.com/office/drawing/2014/main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879" y="342404"/>
            <a:ext cx="833658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下面这些数据可以通过哪些方式收集？</a:t>
            </a:r>
          </a:p>
        </p:txBody>
      </p:sp>
      <p:sp>
        <p:nvSpPr>
          <p:cNvPr id="12" name="Text Box 6">
            <a:extLst>
              <a:ext uri="{FF2B5EF4-FFF2-40B4-BE49-F238E27FC236}">
                <a16:creationId xmlns="" xmlns:a16="http://schemas.microsoft.com/office/drawing/2014/main" id="{0EB5011A-3251-477C-9339-3152E0078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915566"/>
            <a:ext cx="48965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）几种禽类的孵化期。</a:t>
            </a:r>
          </a:p>
        </p:txBody>
      </p:sp>
      <p:graphicFrame>
        <p:nvGraphicFramePr>
          <p:cNvPr id="13" name="表格 12">
            <a:extLst>
              <a:ext uri="{FF2B5EF4-FFF2-40B4-BE49-F238E27FC236}">
                <a16:creationId xmlns="" xmlns:a16="http://schemas.microsoft.com/office/drawing/2014/main" id="{C4063867-AFA4-48E5-A44B-6B02025CBA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83813"/>
              </p:ext>
            </p:extLst>
          </p:nvPr>
        </p:nvGraphicFramePr>
        <p:xfrm>
          <a:off x="755576" y="1563638"/>
          <a:ext cx="7612532" cy="20287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3133">
                  <a:extLst>
                    <a:ext uri="{9D8B030D-6E8A-4147-A177-3AD203B41FA5}">
                      <a16:colId xmlns="" xmlns:a16="http://schemas.microsoft.com/office/drawing/2014/main" val="1013427310"/>
                    </a:ext>
                  </a:extLst>
                </a:gridCol>
                <a:gridCol w="1903133">
                  <a:extLst>
                    <a:ext uri="{9D8B030D-6E8A-4147-A177-3AD203B41FA5}">
                      <a16:colId xmlns="" xmlns:a16="http://schemas.microsoft.com/office/drawing/2014/main" val="821426691"/>
                    </a:ext>
                  </a:extLst>
                </a:gridCol>
                <a:gridCol w="1903133">
                  <a:extLst>
                    <a:ext uri="{9D8B030D-6E8A-4147-A177-3AD203B41FA5}">
                      <a16:colId xmlns="" xmlns:a16="http://schemas.microsoft.com/office/drawing/2014/main" val="1439032757"/>
                    </a:ext>
                  </a:extLst>
                </a:gridCol>
                <a:gridCol w="1903133">
                  <a:extLst>
                    <a:ext uri="{9D8B030D-6E8A-4147-A177-3AD203B41FA5}">
                      <a16:colId xmlns="" xmlns:a16="http://schemas.microsoft.com/office/drawing/2014/main" val="2712653233"/>
                    </a:ext>
                  </a:extLst>
                </a:gridCol>
              </a:tblGrid>
              <a:tr h="1571581"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899786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21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28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30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16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11335569"/>
                  </a:ext>
                </a:extLst>
              </a:tr>
            </a:tbl>
          </a:graphicData>
        </a:graphic>
      </p:graphicFrame>
      <p:sp>
        <p:nvSpPr>
          <p:cNvPr id="15" name="对话气泡: 圆角矩形 14">
            <a:extLst>
              <a:ext uri="{FF2B5EF4-FFF2-40B4-BE49-F238E27FC236}">
                <a16:creationId xmlns="" xmlns:a16="http://schemas.microsoft.com/office/drawing/2014/main" id="{3B309C3A-2586-4E9B-A71A-8988AA77BE3D}"/>
              </a:ext>
            </a:extLst>
          </p:cNvPr>
          <p:cNvSpPr/>
          <p:nvPr/>
        </p:nvSpPr>
        <p:spPr>
          <a:xfrm>
            <a:off x="2123728" y="3923092"/>
            <a:ext cx="3599925" cy="580425"/>
          </a:xfrm>
          <a:prstGeom prst="wedgeRoundRectCallout">
            <a:avLst>
              <a:gd name="adj1" fmla="val 62216"/>
              <a:gd name="adj2" fmla="val 11350"/>
              <a:gd name="adj3" fmla="val 16667"/>
            </a:avLst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可以通过观察获取数据。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4E895653-3B9C-4A45-8D51-D01EDF79A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0718" y="1839657"/>
            <a:ext cx="981075" cy="11049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B3ADB7A-B348-4DBD-99E0-1E2B06186A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8744" y="1836843"/>
            <a:ext cx="914400" cy="107632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FC67151-90F3-4B9C-96FC-D04C627259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8474" y="1799612"/>
            <a:ext cx="895350" cy="109537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91D8A05C-5A28-4FBD-B427-FF16CFBDB8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85187" y="1884468"/>
            <a:ext cx="885825" cy="1028700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7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9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278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Group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32802"/>
              </p:ext>
            </p:extLst>
          </p:nvPr>
        </p:nvGraphicFramePr>
        <p:xfrm>
          <a:off x="424546" y="987574"/>
          <a:ext cx="3878032" cy="65016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6002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589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255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4829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0148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4070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3310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7277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987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身高</a:t>
                      </a:r>
                      <a:r>
                        <a:rPr kumimoji="0" lang="en-US" altLang="zh-CN" sz="1200" u="none" strike="noStrike" cap="none" normalizeH="0" baseline="0" dirty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/m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1.40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1.43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1.46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1.49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1.52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1.55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1.58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08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人数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12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矩形 13"/>
          <p:cNvSpPr/>
          <p:nvPr/>
        </p:nvSpPr>
        <p:spPr>
          <a:xfrm>
            <a:off x="323528" y="339502"/>
            <a:ext cx="63596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下面两组数据的平均数各是多少？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5" name="Group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23595"/>
              </p:ext>
            </p:extLst>
          </p:nvPr>
        </p:nvGraphicFramePr>
        <p:xfrm>
          <a:off x="4790464" y="987574"/>
          <a:ext cx="3878033" cy="65016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8082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5922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8169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4087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6536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1637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3270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47352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987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体重</a:t>
                      </a:r>
                      <a:r>
                        <a:rPr kumimoji="0" lang="en-US" altLang="zh-CN" sz="12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/km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30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33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36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39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42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45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48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08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人数</a:t>
                      </a:r>
                      <a:endParaRPr kumimoji="0" lang="zh-CN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12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6" name="组合 15"/>
          <p:cNvGrpSpPr/>
          <p:nvPr/>
        </p:nvGrpSpPr>
        <p:grpSpPr>
          <a:xfrm>
            <a:off x="1129857" y="1707654"/>
            <a:ext cx="2927937" cy="2400657"/>
            <a:chOff x="428596" y="2724194"/>
            <a:chExt cx="3857652" cy="3757469"/>
          </a:xfrm>
        </p:grpSpPr>
        <p:sp>
          <p:nvSpPr>
            <p:cNvPr id="17" name="圆角矩形 16"/>
            <p:cNvSpPr/>
            <p:nvPr/>
          </p:nvSpPr>
          <p:spPr bwMode="auto">
            <a:xfrm>
              <a:off x="428596" y="2857496"/>
              <a:ext cx="3857652" cy="3624167"/>
            </a:xfrm>
            <a:prstGeom prst="roundRect">
              <a:avLst/>
            </a:prstGeom>
            <a:solidFill>
              <a:srgbClr val="FFFFCC"/>
            </a:solidFill>
            <a:ln>
              <a:solidFill>
                <a:srgbClr val="CC9900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  <a:bevelB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zh-CN" altLang="en-US" sz="1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Text Box 3"/>
            <p:cNvSpPr txBox="1">
              <a:spLocks noChangeArrowheads="1"/>
            </p:cNvSpPr>
            <p:nvPr/>
          </p:nvSpPr>
          <p:spPr bwMode="auto">
            <a:xfrm>
              <a:off x="621437" y="2724194"/>
              <a:ext cx="3471969" cy="3757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身高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平均数：</a:t>
              </a:r>
              <a:endPara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(1.4</a:t>
              </a: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1.43×3</a:t>
              </a: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1.46×5</a:t>
              </a: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1.49×10</a:t>
              </a: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1.52×12</a:t>
              </a: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1.55×6</a:t>
              </a: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1.58×3) ÷40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60.17 ÷40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≈1.50(m)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076613" y="1748997"/>
            <a:ext cx="2791165" cy="2400657"/>
            <a:chOff x="4714876" y="2803230"/>
            <a:chExt cx="3929091" cy="3200874"/>
          </a:xfrm>
        </p:grpSpPr>
        <p:sp>
          <p:nvSpPr>
            <p:cNvPr id="20" name="圆角矩形 19"/>
            <p:cNvSpPr/>
            <p:nvPr/>
          </p:nvSpPr>
          <p:spPr bwMode="auto">
            <a:xfrm>
              <a:off x="4714876" y="2857497"/>
              <a:ext cx="3929091" cy="3091483"/>
            </a:xfrm>
            <a:prstGeom prst="roundRect">
              <a:avLst/>
            </a:prstGeom>
            <a:solidFill>
              <a:srgbClr val="FFFFCC"/>
            </a:solidFill>
            <a:ln>
              <a:solidFill>
                <a:srgbClr val="CC9900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  <a:bevelB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zh-CN" altLang="en-US" sz="1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4924668" y="2803230"/>
              <a:ext cx="3509505" cy="3200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体重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平均数：</a:t>
              </a:r>
              <a:endPara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(30×2</a:t>
              </a: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33×4</a:t>
              </a: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36×5</a:t>
              </a: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39×12</a:t>
              </a: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42×10</a:t>
              </a: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45×4</a:t>
              </a: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48×3</a:t>
              </a: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÷40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1584 ÷40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39.6(kg</a:t>
              </a: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  <a:endPara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755576" y="408391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答：身高的平均数是</a:t>
            </a:r>
            <a:r>
              <a:rPr lang="en-US" altLang="zh-CN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1.50m</a:t>
            </a: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，体重的平均数是</a:t>
            </a:r>
            <a:r>
              <a:rPr lang="en-US" altLang="zh-CN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39.6kg</a:t>
            </a: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9599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>
            <a:extLst>
              <a:ext uri="{FF2B5EF4-FFF2-40B4-BE49-F238E27FC236}">
                <a16:creationId xmlns="" xmlns:a16="http://schemas.microsoft.com/office/drawing/2014/main" id="{FD1CDC36-FF7D-48EA-B61F-5AA58AE773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3585" y="2746960"/>
            <a:ext cx="28894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2400" b="1" u="none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 × 10 = 20（分）</a:t>
            </a:r>
          </a:p>
        </p:txBody>
      </p:sp>
      <p:pic>
        <p:nvPicPr>
          <p:cNvPr id="9" name="Picture 5" descr="6fedb25fc81968b6bdc7d0aabc841fc7">
            <a:extLst>
              <a:ext uri="{FF2B5EF4-FFF2-40B4-BE49-F238E27FC236}">
                <a16:creationId xmlns="" xmlns:a16="http://schemas.microsoft.com/office/drawing/2014/main" id="{91EEB37B-988D-4122-A11D-738BF1CDD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59"/>
          <a:stretch>
            <a:fillRect/>
          </a:stretch>
        </p:blipFill>
        <p:spPr bwMode="auto">
          <a:xfrm>
            <a:off x="6227514" y="1742554"/>
            <a:ext cx="2520950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3">
            <a:extLst>
              <a:ext uri="{FF2B5EF4-FFF2-40B4-BE49-F238E27FC236}">
                <a16:creationId xmlns="" xmlns:a16="http://schemas.microsoft.com/office/drawing/2014/main" id="{64BB6BC6-0B45-47B1-95D5-03A586F19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756" y="339502"/>
            <a:ext cx="833870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2800" b="1" u="none" dirty="0">
                <a:latin typeface="楷体" panose="02010609060101010101" pitchFamily="49" charset="-122"/>
                <a:ea typeface="楷体" panose="02010609060101010101" pitchFamily="49" charset="-122"/>
              </a:rPr>
              <a:t>实验小学举行广播操比赛，四年级二班得分情况：有2个评委打出8分，6个评委打出9分，2个评委打出10分。四年级二班广播操比赛的平均成绩是多少？</a:t>
            </a:r>
          </a:p>
        </p:txBody>
      </p:sp>
      <p:sp>
        <p:nvSpPr>
          <p:cNvPr id="11" name="Text Box 4">
            <a:extLst>
              <a:ext uri="{FF2B5EF4-FFF2-40B4-BE49-F238E27FC236}">
                <a16:creationId xmlns="" xmlns:a16="http://schemas.microsoft.com/office/drawing/2014/main" id="{EE35EE63-4BE8-44A2-BFFA-43E8CCACB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3585" y="1851670"/>
            <a:ext cx="26551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2400" b="1" u="none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 × 8 = 16（分）</a:t>
            </a:r>
          </a:p>
        </p:txBody>
      </p:sp>
      <p:sp>
        <p:nvSpPr>
          <p:cNvPr id="12" name="Text Box 4">
            <a:extLst>
              <a:ext uri="{FF2B5EF4-FFF2-40B4-BE49-F238E27FC236}">
                <a16:creationId xmlns="" xmlns:a16="http://schemas.microsoft.com/office/drawing/2014/main" id="{255B910E-FD15-4693-BF10-7C7FEB9C39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3585" y="2283470"/>
            <a:ext cx="26551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2400" b="1" u="none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 × 9 = 54（分）</a:t>
            </a:r>
          </a:p>
        </p:txBody>
      </p:sp>
      <p:sp>
        <p:nvSpPr>
          <p:cNvPr id="13" name="Text Box 4">
            <a:extLst>
              <a:ext uri="{FF2B5EF4-FFF2-40B4-BE49-F238E27FC236}">
                <a16:creationId xmlns="" xmlns:a16="http://schemas.microsoft.com/office/drawing/2014/main" id="{C3BFE637-3D61-4FA1-B1BC-8708F00882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3939902"/>
            <a:ext cx="6985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2400" b="1" u="none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答：四年级二班广播操比赛的平均成绩是 9 分。</a:t>
            </a:r>
          </a:p>
        </p:txBody>
      </p:sp>
      <p:sp>
        <p:nvSpPr>
          <p:cNvPr id="14" name="Text Box 4">
            <a:extLst>
              <a:ext uri="{FF2B5EF4-FFF2-40B4-BE49-F238E27FC236}">
                <a16:creationId xmlns="" xmlns:a16="http://schemas.microsoft.com/office/drawing/2014/main" id="{6B32A2BB-A618-4A1D-AF52-6267481E4C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57" y="3406229"/>
            <a:ext cx="60950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2400" b="1" u="none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（16 + 54 + 20）÷（2 + 6 +2） = 9（分）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422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11" grpId="0" autoUpdateAnimBg="0"/>
      <p:bldP spid="12" grpId="0" autoUpdateAnimBg="0"/>
      <p:bldP spid="13" grpId="0" autoUpdateAnimBg="0"/>
      <p:bldP spid="14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7E0EC657-A18A-455F-8E7A-5687E252ABF0}"/>
              </a:ext>
            </a:extLst>
          </p:cNvPr>
          <p:cNvSpPr txBox="1">
            <a:spLocks noChangeArrowheads="1"/>
          </p:cNvSpPr>
          <p:nvPr/>
        </p:nvSpPr>
        <p:spPr>
          <a:xfrm>
            <a:off x="387821" y="339502"/>
            <a:ext cx="8360643" cy="651428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学校气象小组测得上周星期一至星期五的室外气温，并求出平均气温。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="" xmlns:a16="http://schemas.microsoft.com/office/drawing/2014/main" id="{919A2DD7-C8C2-46DD-8593-1A390E3E56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776062"/>
              </p:ext>
            </p:extLst>
          </p:nvPr>
        </p:nvGraphicFramePr>
        <p:xfrm>
          <a:off x="794395" y="1491630"/>
          <a:ext cx="7450013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3842">
                  <a:extLst>
                    <a:ext uri="{9D8B030D-6E8A-4147-A177-3AD203B41FA5}">
                      <a16:colId xmlns="" xmlns:a16="http://schemas.microsoft.com/office/drawing/2014/main" val="2735551184"/>
                    </a:ext>
                  </a:extLst>
                </a:gridCol>
                <a:gridCol w="934734">
                  <a:extLst>
                    <a:ext uri="{9D8B030D-6E8A-4147-A177-3AD203B41FA5}">
                      <a16:colId xmlns="" xmlns:a16="http://schemas.microsoft.com/office/drawing/2014/main" val="1809293112"/>
                    </a:ext>
                  </a:extLst>
                </a:gridCol>
                <a:gridCol w="1064288">
                  <a:extLst>
                    <a:ext uri="{9D8B030D-6E8A-4147-A177-3AD203B41FA5}">
                      <a16:colId xmlns="" xmlns:a16="http://schemas.microsoft.com/office/drawing/2014/main" val="775611792"/>
                    </a:ext>
                  </a:extLst>
                </a:gridCol>
                <a:gridCol w="1064288">
                  <a:extLst>
                    <a:ext uri="{9D8B030D-6E8A-4147-A177-3AD203B41FA5}">
                      <a16:colId xmlns="" xmlns:a16="http://schemas.microsoft.com/office/drawing/2014/main" val="3501350585"/>
                    </a:ext>
                  </a:extLst>
                </a:gridCol>
                <a:gridCol w="1064288">
                  <a:extLst>
                    <a:ext uri="{9D8B030D-6E8A-4147-A177-3AD203B41FA5}">
                      <a16:colId xmlns="" xmlns:a16="http://schemas.microsoft.com/office/drawing/2014/main" val="119496762"/>
                    </a:ext>
                  </a:extLst>
                </a:gridCol>
                <a:gridCol w="978433">
                  <a:extLst>
                    <a:ext uri="{9D8B030D-6E8A-4147-A177-3AD203B41FA5}">
                      <a16:colId xmlns="" xmlns:a16="http://schemas.microsoft.com/office/drawing/2014/main" val="2755097666"/>
                    </a:ext>
                  </a:extLst>
                </a:gridCol>
                <a:gridCol w="1150140">
                  <a:extLst>
                    <a:ext uri="{9D8B030D-6E8A-4147-A177-3AD203B41FA5}">
                      <a16:colId xmlns="" xmlns:a16="http://schemas.microsoft.com/office/drawing/2014/main" val="7781744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日期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星期一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星期二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星期三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星期四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星期五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平均气温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9963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气温</a:t>
                      </a:r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/°C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25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25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19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21.6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7400245"/>
                  </a:ext>
                </a:extLst>
              </a:tr>
            </a:tbl>
          </a:graphicData>
        </a:graphic>
      </p:graphicFrame>
      <p:sp>
        <p:nvSpPr>
          <p:cNvPr id="11" name="Rectangle 2">
            <a:extLst>
              <a:ext uri="{FF2B5EF4-FFF2-40B4-BE49-F238E27FC236}">
                <a16:creationId xmlns="" xmlns:a16="http://schemas.microsoft.com/office/drawing/2014/main" id="{B5BE16A1-3DE2-4CBB-9776-1936933B10DD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2355726"/>
            <a:ext cx="4968552" cy="407148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请填出周三的气温。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爆炸形: 8 pt  3">
            <a:extLst>
              <a:ext uri="{FF2B5EF4-FFF2-40B4-BE49-F238E27FC236}">
                <a16:creationId xmlns="" xmlns:a16="http://schemas.microsoft.com/office/drawing/2014/main" id="{15BB7D97-92E0-4365-8664-F2718A991FF4}"/>
              </a:ext>
            </a:extLst>
          </p:cNvPr>
          <p:cNvSpPr/>
          <p:nvPr/>
        </p:nvSpPr>
        <p:spPr>
          <a:xfrm>
            <a:off x="4221073" y="1862470"/>
            <a:ext cx="563526" cy="42784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3" name="Rectangle 2">
            <a:extLst>
              <a:ext uri="{FF2B5EF4-FFF2-40B4-BE49-F238E27FC236}">
                <a16:creationId xmlns="" xmlns:a16="http://schemas.microsoft.com/office/drawing/2014/main" id="{C84D3A03-5AC7-4A13-B488-5AB2B625C5A7}"/>
              </a:ext>
            </a:extLst>
          </p:cNvPr>
          <p:cNvSpPr txBox="1">
            <a:spLocks noChangeArrowheads="1"/>
          </p:cNvSpPr>
          <p:nvPr/>
        </p:nvSpPr>
        <p:spPr>
          <a:xfrm>
            <a:off x="2370586" y="3460746"/>
            <a:ext cx="5225750" cy="407148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21.6×5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-25-25-20-19=19°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="" xmlns:a16="http://schemas.microsoft.com/office/drawing/2014/main" id="{B6E12FEB-1324-4016-B381-67D5555C4382}"/>
              </a:ext>
            </a:extLst>
          </p:cNvPr>
          <p:cNvSpPr txBox="1">
            <a:spLocks noChangeArrowheads="1"/>
          </p:cNvSpPr>
          <p:nvPr/>
        </p:nvSpPr>
        <p:spPr>
          <a:xfrm>
            <a:off x="3110366" y="4036810"/>
            <a:ext cx="3405850" cy="407148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fontAlgn="auto">
              <a:spcAft>
                <a:spcPts val="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答：周三气温是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19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°。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对话气泡: 圆角矩形 14">
            <a:extLst>
              <a:ext uri="{FF2B5EF4-FFF2-40B4-BE49-F238E27FC236}">
                <a16:creationId xmlns="" xmlns:a16="http://schemas.microsoft.com/office/drawing/2014/main" id="{C3485C44-5C5C-4F36-93FE-ABCB8AD8A86F}"/>
              </a:ext>
            </a:extLst>
          </p:cNvPr>
          <p:cNvSpPr/>
          <p:nvPr/>
        </p:nvSpPr>
        <p:spPr>
          <a:xfrm>
            <a:off x="539552" y="2859782"/>
            <a:ext cx="2419808" cy="612000"/>
          </a:xfrm>
          <a:prstGeom prst="wedgeRoundRectCallout">
            <a:avLst>
              <a:gd name="adj1" fmla="val 46903"/>
              <a:gd name="adj2" fmla="val 86171"/>
              <a:gd name="adj3" fmla="val 16667"/>
            </a:avLst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根据平均气温，先求出五天气温总数。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309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任意多边形 39"/>
          <p:cNvSpPr/>
          <p:nvPr>
            <p:custDataLst>
              <p:tags r:id="rId1"/>
            </p:custDataLst>
          </p:nvPr>
        </p:nvSpPr>
        <p:spPr bwMode="auto">
          <a:xfrm>
            <a:off x="253967" y="-1131202"/>
            <a:ext cx="552450" cy="46166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noFill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2000" b="1" noProof="1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华康海报体W12"/>
            </a:endParaRPr>
          </a:p>
        </p:txBody>
      </p:sp>
      <p:sp>
        <p:nvSpPr>
          <p:cNvPr id="42" name="任意多边形 41"/>
          <p:cNvSpPr/>
          <p:nvPr>
            <p:custDataLst>
              <p:tags r:id="rId2"/>
            </p:custDataLst>
          </p:nvPr>
        </p:nvSpPr>
        <p:spPr bwMode="auto">
          <a:xfrm>
            <a:off x="1543221" y="257250"/>
            <a:ext cx="414338" cy="480131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2100" b="1" noProof="1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itchFamily="34" charset="-122"/>
              <a:ea typeface="微软雅黑" pitchFamily="34" charset="-122"/>
              <a:cs typeface="华康海报体W12"/>
            </a:endParaRPr>
          </a:p>
        </p:txBody>
      </p:sp>
      <p:sp>
        <p:nvSpPr>
          <p:cNvPr id="43" name="Text Box 4"/>
          <p:cNvSpPr txBox="1">
            <a:spLocks noChangeArrowheads="1"/>
          </p:cNvSpPr>
          <p:nvPr/>
        </p:nvSpPr>
        <p:spPr bwMode="auto">
          <a:xfrm>
            <a:off x="341504" y="267494"/>
            <a:ext cx="7182824" cy="58477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下面是四年级两个班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分钟跳绳成绩。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1763688" y="843558"/>
            <a:ext cx="5191143" cy="1350169"/>
          </a:xfrm>
          <a:prstGeom prst="rect">
            <a:avLst/>
          </a:prstGeom>
          <a:solidFill>
            <a:srgbClr val="FFCC00">
              <a:alpha val="20000"/>
            </a:srgbClr>
          </a:solidFill>
          <a:ln w="19050" algn="ctr">
            <a:solidFill>
              <a:srgbClr val="969696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zh-CN" altLang="en-US" sz="1100" b="1" dirty="0">
                <a:latin typeface="楷体" panose="02010609060101010101" pitchFamily="49" charset="-122"/>
                <a:ea typeface="楷体" panose="02010609060101010101" pitchFamily="49" charset="-122"/>
              </a:rPr>
              <a:t>四（</a:t>
            </a:r>
            <a:r>
              <a:rPr lang="en-US" altLang="zh-CN" sz="11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100" b="1" dirty="0">
                <a:latin typeface="楷体" panose="02010609060101010101" pitchFamily="49" charset="-122"/>
                <a:ea typeface="楷体" panose="02010609060101010101" pitchFamily="49" charset="-122"/>
              </a:rPr>
              <a:t>）班</a:t>
            </a:r>
            <a:r>
              <a:rPr lang="en-US" altLang="zh-CN" sz="11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100" b="1" dirty="0">
                <a:latin typeface="楷体" panose="02010609060101010101" pitchFamily="49" charset="-122"/>
                <a:ea typeface="楷体" panose="02010609060101010101" pitchFamily="49" charset="-122"/>
              </a:rPr>
              <a:t>分钟跳绳成绩（个</a:t>
            </a:r>
            <a:r>
              <a:rPr lang="en-US" altLang="zh-CN" sz="1100" b="1" dirty="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1100" b="1" dirty="0">
                <a:latin typeface="楷体" panose="02010609060101010101" pitchFamily="49" charset="-122"/>
                <a:ea typeface="楷体" panose="02010609060101010101" pitchFamily="49" charset="-122"/>
              </a:rPr>
              <a:t>分）     四（</a:t>
            </a:r>
            <a:r>
              <a:rPr lang="en-US" altLang="zh-CN" sz="11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100" b="1" dirty="0">
                <a:latin typeface="楷体" panose="02010609060101010101" pitchFamily="49" charset="-122"/>
                <a:ea typeface="楷体" panose="02010609060101010101" pitchFamily="49" charset="-122"/>
              </a:rPr>
              <a:t>）班</a:t>
            </a:r>
            <a:r>
              <a:rPr lang="en-US" altLang="zh-CN" sz="11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100" b="1" dirty="0">
                <a:latin typeface="楷体" panose="02010609060101010101" pitchFamily="49" charset="-122"/>
                <a:ea typeface="楷体" panose="02010609060101010101" pitchFamily="49" charset="-122"/>
              </a:rPr>
              <a:t>分钟跳绳成绩（个</a:t>
            </a:r>
            <a:r>
              <a:rPr lang="en-US" altLang="zh-CN" sz="1100" b="1" dirty="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1100" b="1" dirty="0">
                <a:latin typeface="楷体" panose="02010609060101010101" pitchFamily="49" charset="-122"/>
                <a:ea typeface="楷体" panose="02010609060101010101" pitchFamily="49" charset="-122"/>
              </a:rPr>
              <a:t>分）                             </a:t>
            </a:r>
          </a:p>
          <a:p>
            <a:pPr eaLnBrk="1" hangingPunct="1"/>
            <a:endParaRPr lang="en-US" altLang="zh-CN" sz="1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1100" b="1" dirty="0">
                <a:latin typeface="楷体" panose="02010609060101010101" pitchFamily="49" charset="-122"/>
                <a:ea typeface="楷体" panose="02010609060101010101" pitchFamily="49" charset="-122"/>
              </a:rPr>
              <a:t>80  95  102  120  120  135  98         85   76  105  79   96   85  73    </a:t>
            </a:r>
          </a:p>
          <a:p>
            <a:pPr eaLnBrk="1" hangingPunct="1"/>
            <a:r>
              <a:rPr lang="en-US" altLang="zh-CN" sz="1100" b="1" dirty="0">
                <a:latin typeface="楷体" panose="02010609060101010101" pitchFamily="49" charset="-122"/>
                <a:ea typeface="楷体" panose="02010609060101010101" pitchFamily="49" charset="-122"/>
              </a:rPr>
              <a:t>95  82  85   104  84   85  110         105  73  102  120  90   94  85</a:t>
            </a:r>
          </a:p>
          <a:p>
            <a:pPr eaLnBrk="1" hangingPunct="1"/>
            <a:r>
              <a:rPr lang="en-US" altLang="zh-CN" sz="1100" b="1" dirty="0">
                <a:latin typeface="楷体" panose="02010609060101010101" pitchFamily="49" charset="-122"/>
                <a:ea typeface="楷体" panose="02010609060101010101" pitchFamily="49" charset="-122"/>
              </a:rPr>
              <a:t>80  95  102  104  122  76   69         96   85  73   85   104  85  80      </a:t>
            </a:r>
          </a:p>
          <a:p>
            <a:pPr eaLnBrk="1" hangingPunct="1"/>
            <a:r>
              <a:rPr lang="en-US" altLang="zh-CN" sz="1100" b="1" dirty="0">
                <a:latin typeface="楷体" panose="02010609060101010101" pitchFamily="49" charset="-122"/>
                <a:ea typeface="楷体" panose="02010609060101010101" pitchFamily="49" charset="-122"/>
              </a:rPr>
              <a:t>76  95  96   89   110  120  85         102  104 65   72   94   73  94 </a:t>
            </a:r>
          </a:p>
          <a:p>
            <a:pPr eaLnBrk="1" hangingPunct="1"/>
            <a:r>
              <a:rPr lang="en-US" altLang="zh-CN" sz="1100" b="1" dirty="0">
                <a:latin typeface="楷体" panose="02010609060101010101" pitchFamily="49" charset="-122"/>
                <a:ea typeface="楷体" panose="02010609060101010101" pitchFamily="49" charset="-122"/>
              </a:rPr>
              <a:t>84  85  96   75   124  86   89         122  89  96   84   89   73  105</a:t>
            </a:r>
          </a:p>
        </p:txBody>
      </p:sp>
      <p:sp>
        <p:nvSpPr>
          <p:cNvPr id="45" name="Rectangle 25"/>
          <p:cNvSpPr>
            <a:spLocks noChangeArrowheads="1"/>
          </p:cNvSpPr>
          <p:nvPr/>
        </p:nvSpPr>
        <p:spPr bwMode="auto">
          <a:xfrm>
            <a:off x="5134146" y="285707"/>
            <a:ext cx="184731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zh-CN" altLang="en-US">
              <a:ea typeface="宋体" charset="-122"/>
            </a:endParaRPr>
          </a:p>
        </p:txBody>
      </p:sp>
      <p:grpSp>
        <p:nvGrpSpPr>
          <p:cNvPr id="46" name="Group 22"/>
          <p:cNvGrpSpPr>
            <a:grpSpLocks/>
          </p:cNvGrpSpPr>
          <p:nvPr/>
        </p:nvGrpSpPr>
        <p:grpSpPr bwMode="auto">
          <a:xfrm>
            <a:off x="1475656" y="3034023"/>
            <a:ext cx="809625" cy="503635"/>
            <a:chOff x="1596" y="12634"/>
            <a:chExt cx="1005" cy="936"/>
          </a:xfrm>
        </p:grpSpPr>
        <p:sp>
          <p:nvSpPr>
            <p:cNvPr id="47" name="Line 24"/>
            <p:cNvSpPr>
              <a:spLocks noChangeShapeType="1"/>
            </p:cNvSpPr>
            <p:nvPr/>
          </p:nvSpPr>
          <p:spPr bwMode="auto">
            <a:xfrm>
              <a:off x="1881" y="12634"/>
              <a:ext cx="720" cy="9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b="1"/>
            </a:p>
          </p:txBody>
        </p:sp>
        <p:sp>
          <p:nvSpPr>
            <p:cNvPr id="48" name="Line 23"/>
            <p:cNvSpPr>
              <a:spLocks noChangeShapeType="1"/>
            </p:cNvSpPr>
            <p:nvPr/>
          </p:nvSpPr>
          <p:spPr bwMode="auto">
            <a:xfrm>
              <a:off x="1596" y="13102"/>
              <a:ext cx="1005" cy="46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b="1"/>
            </a:p>
          </p:txBody>
        </p:sp>
      </p:grpSp>
      <p:graphicFrame>
        <p:nvGraphicFramePr>
          <p:cNvPr id="49" name="Group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616978"/>
              </p:ext>
            </p:extLst>
          </p:nvPr>
        </p:nvGraphicFramePr>
        <p:xfrm>
          <a:off x="1475656" y="2955658"/>
          <a:ext cx="5616179" cy="1120140"/>
        </p:xfrm>
        <a:graphic>
          <a:graphicData uri="http://schemas.openxmlformats.org/drawingml/2006/table">
            <a:tbl>
              <a:tblPr/>
              <a:tblGrid>
                <a:gridCol w="8096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179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7746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0248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0367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9533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0962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617220">
                <a:tc>
                  <a:txBody>
                    <a:bodyPr/>
                    <a:lstStyle/>
                    <a:p>
                      <a:pPr marL="0" marR="0" lvl="0" indent="1143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   个数</a:t>
                      </a:r>
                    </a:p>
                    <a:p>
                      <a:pPr marL="0" marR="0" lvl="0" indent="1143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人数</a:t>
                      </a:r>
                    </a:p>
                    <a:p>
                      <a:pPr marL="0" marR="0" lvl="0" indent="1143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班级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80</a:t>
                      </a: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及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80</a:t>
                      </a: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以下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81</a:t>
                      </a: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～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85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86</a:t>
                      </a: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～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90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91</a:t>
                      </a: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～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95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96</a:t>
                      </a: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～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100</a:t>
                      </a: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以上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一班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二班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itchFamily="18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0" name="AutoShape 172"/>
          <p:cNvSpPr>
            <a:spLocks noChangeArrowheads="1"/>
          </p:cNvSpPr>
          <p:nvPr/>
        </p:nvSpPr>
        <p:spPr bwMode="auto">
          <a:xfrm>
            <a:off x="492831" y="4083918"/>
            <a:ext cx="8471657" cy="445294"/>
          </a:xfrm>
          <a:prstGeom prst="wedgeRoundRectCallout">
            <a:avLst>
              <a:gd name="adj1" fmla="val -370"/>
              <a:gd name="adj2" fmla="val 11231"/>
              <a:gd name="adj3" fmla="val 16667"/>
            </a:avLst>
          </a:prstGeom>
          <a:solidFill>
            <a:srgbClr val="FFFF99">
              <a:alpha val="0"/>
            </a:srgbClr>
          </a:solidFill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just"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一班的成绩好些。因为跳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86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个以上的人数，一班比二班多。</a:t>
            </a:r>
          </a:p>
        </p:txBody>
      </p:sp>
      <p:sp>
        <p:nvSpPr>
          <p:cNvPr id="51" name="Text Box 179"/>
          <p:cNvSpPr txBox="1">
            <a:spLocks noChangeArrowheads="1"/>
          </p:cNvSpPr>
          <p:nvPr/>
        </p:nvSpPr>
        <p:spPr bwMode="auto">
          <a:xfrm>
            <a:off x="3110816" y="2643758"/>
            <a:ext cx="2445554" cy="32316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四年级</a:t>
            </a:r>
            <a:r>
              <a:rPr lang="en-US" altLang="zh-CN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分钟跳绳成绩表</a:t>
            </a:r>
            <a:endParaRPr lang="en-US" altLang="zh-CN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Text Box 180"/>
          <p:cNvSpPr txBox="1">
            <a:spLocks noChangeArrowheads="1"/>
          </p:cNvSpPr>
          <p:nvPr/>
        </p:nvSpPr>
        <p:spPr bwMode="auto">
          <a:xfrm>
            <a:off x="467544" y="2192546"/>
            <a:ext cx="8378460" cy="52322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完成下面的统计表，并说说哪个队的跳绳成绩好些？</a:t>
            </a:r>
            <a:endParaRPr lang="en-US" altLang="zh-CN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Text Box 181"/>
          <p:cNvSpPr txBox="1">
            <a:spLocks noChangeArrowheads="1"/>
          </p:cNvSpPr>
          <p:nvPr/>
        </p:nvSpPr>
        <p:spPr bwMode="auto">
          <a:xfrm>
            <a:off x="2649601" y="3527308"/>
            <a:ext cx="32385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</a:p>
        </p:txBody>
      </p:sp>
      <p:sp>
        <p:nvSpPr>
          <p:cNvPr id="54" name="Text Box 185"/>
          <p:cNvSpPr txBox="1">
            <a:spLocks noChangeArrowheads="1"/>
          </p:cNvSpPr>
          <p:nvPr/>
        </p:nvSpPr>
        <p:spPr bwMode="auto">
          <a:xfrm>
            <a:off x="3399700" y="3527308"/>
            <a:ext cx="32385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</a:p>
        </p:txBody>
      </p:sp>
      <p:sp>
        <p:nvSpPr>
          <p:cNvPr id="55" name="Text Box 186"/>
          <p:cNvSpPr txBox="1">
            <a:spLocks noChangeArrowheads="1"/>
          </p:cNvSpPr>
          <p:nvPr/>
        </p:nvSpPr>
        <p:spPr bwMode="auto">
          <a:xfrm>
            <a:off x="4149799" y="3527308"/>
            <a:ext cx="32385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56" name="Text Box 187"/>
          <p:cNvSpPr txBox="1">
            <a:spLocks noChangeArrowheads="1"/>
          </p:cNvSpPr>
          <p:nvPr/>
        </p:nvSpPr>
        <p:spPr bwMode="auto">
          <a:xfrm>
            <a:off x="4953477" y="3527308"/>
            <a:ext cx="32385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57" name="Text Box 188"/>
          <p:cNvSpPr txBox="1">
            <a:spLocks noChangeArrowheads="1"/>
          </p:cNvSpPr>
          <p:nvPr/>
        </p:nvSpPr>
        <p:spPr bwMode="auto">
          <a:xfrm>
            <a:off x="5757154" y="3527308"/>
            <a:ext cx="32385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58" name="Text Box 189"/>
          <p:cNvSpPr txBox="1">
            <a:spLocks noChangeArrowheads="1"/>
          </p:cNvSpPr>
          <p:nvPr/>
        </p:nvSpPr>
        <p:spPr bwMode="auto">
          <a:xfrm>
            <a:off x="6453675" y="3527308"/>
            <a:ext cx="48577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</a:p>
        </p:txBody>
      </p:sp>
      <p:sp>
        <p:nvSpPr>
          <p:cNvPr id="59" name="Text Box 190"/>
          <p:cNvSpPr txBox="1">
            <a:spLocks noChangeArrowheads="1"/>
          </p:cNvSpPr>
          <p:nvPr/>
        </p:nvSpPr>
        <p:spPr bwMode="auto">
          <a:xfrm>
            <a:off x="2596023" y="3795201"/>
            <a:ext cx="48577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</a:p>
        </p:txBody>
      </p:sp>
      <p:sp>
        <p:nvSpPr>
          <p:cNvPr id="60" name="Text Box 191"/>
          <p:cNvSpPr txBox="1">
            <a:spLocks noChangeArrowheads="1"/>
          </p:cNvSpPr>
          <p:nvPr/>
        </p:nvSpPr>
        <p:spPr bwMode="auto">
          <a:xfrm>
            <a:off x="3399700" y="3795201"/>
            <a:ext cx="48577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</a:p>
        </p:txBody>
      </p:sp>
      <p:sp>
        <p:nvSpPr>
          <p:cNvPr id="61" name="Text Box 192"/>
          <p:cNvSpPr txBox="1">
            <a:spLocks noChangeArrowheads="1"/>
          </p:cNvSpPr>
          <p:nvPr/>
        </p:nvSpPr>
        <p:spPr bwMode="auto">
          <a:xfrm>
            <a:off x="4149799" y="3795201"/>
            <a:ext cx="48577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62" name="Text Box 193"/>
          <p:cNvSpPr txBox="1">
            <a:spLocks noChangeArrowheads="1"/>
          </p:cNvSpPr>
          <p:nvPr/>
        </p:nvSpPr>
        <p:spPr bwMode="auto">
          <a:xfrm>
            <a:off x="4953477" y="3795201"/>
            <a:ext cx="48577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63" name="Text Box 194"/>
          <p:cNvSpPr txBox="1">
            <a:spLocks noChangeArrowheads="1"/>
          </p:cNvSpPr>
          <p:nvPr/>
        </p:nvSpPr>
        <p:spPr bwMode="auto">
          <a:xfrm>
            <a:off x="5757154" y="3795201"/>
            <a:ext cx="48577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64" name="Text Box 195"/>
          <p:cNvSpPr txBox="1">
            <a:spLocks noChangeArrowheads="1"/>
          </p:cNvSpPr>
          <p:nvPr/>
        </p:nvSpPr>
        <p:spPr bwMode="auto">
          <a:xfrm>
            <a:off x="6507253" y="3795201"/>
            <a:ext cx="48577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</a:p>
        </p:txBody>
      </p:sp>
      <p:cxnSp>
        <p:nvCxnSpPr>
          <p:cNvPr id="65" name="直接连接符 64"/>
          <p:cNvCxnSpPr/>
          <p:nvPr/>
        </p:nvCxnSpPr>
        <p:spPr>
          <a:xfrm rot="5400000">
            <a:off x="3535730" y="1522144"/>
            <a:ext cx="1339463" cy="119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>
            <a:off x="1763688" y="1124306"/>
            <a:ext cx="5197115" cy="119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5" name="图片 34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6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625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3500118" y="2160432"/>
            <a:ext cx="3389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课本：练一练第</a:t>
            </a:r>
            <a:r>
              <a:rPr lang="en-US" altLang="zh-CN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2339752" y="1563638"/>
            <a:ext cx="4464496" cy="2039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从报纸、杂志、互联网媒体，收集旅游、人均收入、经济发展等方面的数据信息。</a:t>
            </a:r>
            <a:endParaRPr lang="en-US" altLang="zh-CN" sz="3200" b="1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969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>
            <a:extLst>
              <a:ext uri="{FF2B5EF4-FFF2-40B4-BE49-F238E27FC236}">
                <a16:creationId xmlns="" xmlns:a16="http://schemas.microsoft.com/office/drawing/2014/main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1680" y="824394"/>
            <a:ext cx="73448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调查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自己家一周内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丢弃塑料袋的个数。</a:t>
            </a:r>
          </a:p>
        </p:txBody>
      </p:sp>
      <p:sp>
        <p:nvSpPr>
          <p:cNvPr id="15" name="Text Box 6">
            <a:extLst>
              <a:ext uri="{FF2B5EF4-FFF2-40B4-BE49-F238E27FC236}">
                <a16:creationId xmlns="" xmlns:a16="http://schemas.microsoft.com/office/drawing/2014/main" id="{C3CDE5D3-FA5A-474B-9468-1E211BEFBA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1317997"/>
            <a:ext cx="87129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）设计一个统计表，把全班同学调查的结果进行统计和整理。</a:t>
            </a:r>
          </a:p>
        </p:txBody>
      </p:sp>
      <p:graphicFrame>
        <p:nvGraphicFramePr>
          <p:cNvPr id="4" name="表格 3">
            <a:extLst>
              <a:ext uri="{FF2B5EF4-FFF2-40B4-BE49-F238E27FC236}">
                <a16:creationId xmlns="" xmlns:a16="http://schemas.microsoft.com/office/drawing/2014/main" id="{AF55E3CF-1D3E-4735-B403-6BBAA74379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061139"/>
              </p:ext>
            </p:extLst>
          </p:nvPr>
        </p:nvGraphicFramePr>
        <p:xfrm>
          <a:off x="958392" y="1914855"/>
          <a:ext cx="7190682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>
                  <a:extLst>
                    <a:ext uri="{9D8B030D-6E8A-4147-A177-3AD203B41FA5}">
                      <a16:colId xmlns="" xmlns:a16="http://schemas.microsoft.com/office/drawing/2014/main" val="1013427310"/>
                    </a:ext>
                  </a:extLst>
                </a:gridCol>
                <a:gridCol w="1020490">
                  <a:extLst>
                    <a:ext uri="{9D8B030D-6E8A-4147-A177-3AD203B41FA5}">
                      <a16:colId xmlns="" xmlns:a16="http://schemas.microsoft.com/office/drawing/2014/main" val="821426691"/>
                    </a:ext>
                  </a:extLst>
                </a:gridCol>
                <a:gridCol w="1020490">
                  <a:extLst>
                    <a:ext uri="{9D8B030D-6E8A-4147-A177-3AD203B41FA5}">
                      <a16:colId xmlns="" xmlns:a16="http://schemas.microsoft.com/office/drawing/2014/main" val="77195859"/>
                    </a:ext>
                  </a:extLst>
                </a:gridCol>
                <a:gridCol w="1020490">
                  <a:extLst>
                    <a:ext uri="{9D8B030D-6E8A-4147-A177-3AD203B41FA5}">
                      <a16:colId xmlns="" xmlns:a16="http://schemas.microsoft.com/office/drawing/2014/main" val="1439032757"/>
                    </a:ext>
                  </a:extLst>
                </a:gridCol>
                <a:gridCol w="1020490">
                  <a:extLst>
                    <a:ext uri="{9D8B030D-6E8A-4147-A177-3AD203B41FA5}">
                      <a16:colId xmlns="" xmlns:a16="http://schemas.microsoft.com/office/drawing/2014/main" val="752821636"/>
                    </a:ext>
                  </a:extLst>
                </a:gridCol>
                <a:gridCol w="1020490">
                  <a:extLst>
                    <a:ext uri="{9D8B030D-6E8A-4147-A177-3AD203B41FA5}">
                      <a16:colId xmlns="" xmlns:a16="http://schemas.microsoft.com/office/drawing/2014/main" val="27126532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学生</a:t>
                      </a:r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学生</a:t>
                      </a:r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学生</a:t>
                      </a:r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学生</a:t>
                      </a:r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……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899786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塑料袋（个）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11335569"/>
                  </a:ext>
                </a:extLst>
              </a:tr>
            </a:tbl>
          </a:graphicData>
        </a:graphic>
      </p:graphicFrame>
      <p:sp>
        <p:nvSpPr>
          <p:cNvPr id="17" name="Text Box 6">
            <a:extLst>
              <a:ext uri="{FF2B5EF4-FFF2-40B4-BE49-F238E27FC236}">
                <a16:creationId xmlns="" xmlns:a16="http://schemas.microsoft.com/office/drawing/2014/main" id="{B785873B-E30A-49FF-ABD2-20EB4A4447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2859782"/>
            <a:ext cx="78955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）观察全班同学调查的数据，你想到了哪些数学问题。</a:t>
            </a:r>
          </a:p>
        </p:txBody>
      </p:sp>
      <p:pic>
        <p:nvPicPr>
          <p:cNvPr id="18" name="Picture 3">
            <a:extLst>
              <a:ext uri="{FF2B5EF4-FFF2-40B4-BE49-F238E27FC236}">
                <a16:creationId xmlns="" xmlns:a16="http://schemas.microsoft.com/office/drawing/2014/main" id="{8AF9DDD6-98BB-497C-BB9C-AE7E7F1813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3553041"/>
            <a:ext cx="894432" cy="96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对话气泡: 圆角矩形 18">
            <a:extLst>
              <a:ext uri="{FF2B5EF4-FFF2-40B4-BE49-F238E27FC236}">
                <a16:creationId xmlns="" xmlns:a16="http://schemas.microsoft.com/office/drawing/2014/main" id="{314D8544-E9A9-4F99-B472-AC2D453BB81E}"/>
              </a:ext>
            </a:extLst>
          </p:cNvPr>
          <p:cNvSpPr/>
          <p:nvPr/>
        </p:nvSpPr>
        <p:spPr>
          <a:xfrm>
            <a:off x="1475656" y="3435846"/>
            <a:ext cx="2592288" cy="1008112"/>
          </a:xfrm>
          <a:prstGeom prst="wedgeRoundRectCallout">
            <a:avLst>
              <a:gd name="adj1" fmla="val -56442"/>
              <a:gd name="adj2" fmla="val 10353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全班每名同学的家庭 </a:t>
            </a:r>
            <a:r>
              <a:rPr lang="zh-CN" altLang="en-US" sz="2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一周内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一共丢弃多少个塑料袋？</a:t>
            </a:r>
          </a:p>
        </p:txBody>
      </p:sp>
      <p:pic>
        <p:nvPicPr>
          <p:cNvPr id="20" name="Picture 2">
            <a:extLst>
              <a:ext uri="{FF2B5EF4-FFF2-40B4-BE49-F238E27FC236}">
                <a16:creationId xmlns="" xmlns:a16="http://schemas.microsoft.com/office/drawing/2014/main" id="{FC4F4AC1-BEEB-4EAB-B686-212C96F53C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435846"/>
            <a:ext cx="785177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对话气泡: 圆角矩形 20">
            <a:extLst>
              <a:ext uri="{FF2B5EF4-FFF2-40B4-BE49-F238E27FC236}">
                <a16:creationId xmlns="" xmlns:a16="http://schemas.microsoft.com/office/drawing/2014/main" id="{74B066A7-DD36-4102-A267-F511D509817D}"/>
              </a:ext>
            </a:extLst>
          </p:cNvPr>
          <p:cNvSpPr/>
          <p:nvPr/>
        </p:nvSpPr>
        <p:spPr>
          <a:xfrm>
            <a:off x="4572000" y="3443532"/>
            <a:ext cx="2523978" cy="754743"/>
          </a:xfrm>
          <a:prstGeom prst="wedgeRoundRectCallout">
            <a:avLst>
              <a:gd name="adj1" fmla="val 60606"/>
              <a:gd name="adj2" fmla="val 6045"/>
              <a:gd name="adj3" fmla="val 16667"/>
            </a:avLst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平均每家一周内丢弃多少个塑料袋？</a:t>
            </a:r>
          </a:p>
        </p:txBody>
      </p:sp>
      <p:sp>
        <p:nvSpPr>
          <p:cNvPr id="23" name="TextBox 20">
            <a:extLst>
              <a:ext uri="{FF2B5EF4-FFF2-40B4-BE49-F238E27FC236}">
                <a16:creationId xmlns="" xmlns:a16="http://schemas.microsoft.com/office/drawing/2014/main" id="{CC0E2AFD-7B61-44E4-AA3D-3B9D17EC1A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0961" y="2311095"/>
            <a:ext cx="567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0">
            <a:extLst>
              <a:ext uri="{FF2B5EF4-FFF2-40B4-BE49-F238E27FC236}">
                <a16:creationId xmlns="" xmlns:a16="http://schemas.microsoft.com/office/drawing/2014/main" id="{E37AFB9B-4876-49ED-9D4B-583182C7F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5407" y="2311095"/>
            <a:ext cx="567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0">
            <a:extLst>
              <a:ext uri="{FF2B5EF4-FFF2-40B4-BE49-F238E27FC236}">
                <a16:creationId xmlns="" xmlns:a16="http://schemas.microsoft.com/office/drawing/2014/main" id="{0A86DD40-D542-4B79-B602-69E91E0EA0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9853" y="2311095"/>
            <a:ext cx="567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20">
            <a:extLst>
              <a:ext uri="{FF2B5EF4-FFF2-40B4-BE49-F238E27FC236}">
                <a16:creationId xmlns="" xmlns:a16="http://schemas.microsoft.com/office/drawing/2014/main" id="{B105F22D-3EF2-475E-A26E-4D046CA70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4299" y="2315656"/>
            <a:ext cx="567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复习导入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7" name="图片 26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8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7339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3" grpId="0"/>
      <p:bldP spid="24" grpId="0"/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690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>
            <a:extLst>
              <a:ext uri="{FF2B5EF4-FFF2-40B4-BE49-F238E27FC236}">
                <a16:creationId xmlns="" xmlns:a16="http://schemas.microsoft.com/office/drawing/2014/main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445" y="339502"/>
            <a:ext cx="811397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）小组合作，用计算器解决问题。</a:t>
            </a:r>
          </a:p>
        </p:txBody>
      </p:sp>
      <p:sp>
        <p:nvSpPr>
          <p:cNvPr id="10" name="Text Box 6">
            <a:extLst>
              <a:ext uri="{FF2B5EF4-FFF2-40B4-BE49-F238E27FC236}">
                <a16:creationId xmlns="" xmlns:a16="http://schemas.microsoft.com/office/drawing/2014/main" id="{A0728BE8-DECA-4736-9A32-B6F5340E01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915566"/>
            <a:ext cx="80648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① 全班每名同学的家庭一周内一共丢弃多少个塑料袋？平均每家丢弃多少个塑料袋？</a:t>
            </a:r>
          </a:p>
        </p:txBody>
      </p:sp>
      <p:sp>
        <p:nvSpPr>
          <p:cNvPr id="12" name="TextBox 20">
            <a:extLst>
              <a:ext uri="{FF2B5EF4-FFF2-40B4-BE49-F238E27FC236}">
                <a16:creationId xmlns="" xmlns:a16="http://schemas.microsoft.com/office/drawing/2014/main" id="{B0B9F99D-E4AF-44E3-AA89-FF7AF389F6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672" y="1851670"/>
            <a:ext cx="5231094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6+9+8+12+11+7+10+8+8+9+14+12+8+9+9+7+10+10+6+8+10+13+9+6+4+10+15+10+11+13+9+7+12+10+8+7+8+9+6+10</a:t>
            </a:r>
          </a:p>
          <a:p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en-US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368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（个）</a:t>
            </a:r>
          </a:p>
        </p:txBody>
      </p:sp>
      <p:sp>
        <p:nvSpPr>
          <p:cNvPr id="13" name="TextBox 20">
            <a:extLst>
              <a:ext uri="{FF2B5EF4-FFF2-40B4-BE49-F238E27FC236}">
                <a16:creationId xmlns="" xmlns:a16="http://schemas.microsoft.com/office/drawing/2014/main" id="{06EB4555-3558-4ABE-996F-94ADA11AF7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664" y="4064754"/>
            <a:ext cx="523109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368÷40=9.2</a:t>
            </a:r>
            <a:r>
              <a:rPr lang="zh-CN" altLang="en-US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（个）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5" name="图片 24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6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7897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>
            <a:extLst>
              <a:ext uri="{FF2B5EF4-FFF2-40B4-BE49-F238E27FC236}">
                <a16:creationId xmlns="" xmlns:a16="http://schemas.microsoft.com/office/drawing/2014/main" id="{1A3D626D-639A-41E7-B494-9ACF4A581E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915566"/>
            <a:ext cx="792088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② 把一个中等大小的塑料袋展开，估算一个塑料袋的面积多大。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4A36F4F-4CDF-4A4E-AAE0-2C56387C58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792" y="2055419"/>
            <a:ext cx="1314450" cy="10668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A6F92B9-F9EB-4BEE-A784-E0559FD88D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7230" y="2031606"/>
            <a:ext cx="2276475" cy="1114425"/>
          </a:xfrm>
          <a:prstGeom prst="rect">
            <a:avLst/>
          </a:prstGeom>
        </p:spPr>
      </p:pic>
      <p:sp>
        <p:nvSpPr>
          <p:cNvPr id="6" name="箭头: 右 4">
            <a:extLst>
              <a:ext uri="{FF2B5EF4-FFF2-40B4-BE49-F238E27FC236}">
                <a16:creationId xmlns="" xmlns:a16="http://schemas.microsoft.com/office/drawing/2014/main" id="{CFBA6F06-625A-4337-85CF-756B4A3A065A}"/>
              </a:ext>
            </a:extLst>
          </p:cNvPr>
          <p:cNvSpPr/>
          <p:nvPr/>
        </p:nvSpPr>
        <p:spPr>
          <a:xfrm>
            <a:off x="2680129" y="2611769"/>
            <a:ext cx="354942" cy="2363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20">
            <a:extLst>
              <a:ext uri="{FF2B5EF4-FFF2-40B4-BE49-F238E27FC236}">
                <a16:creationId xmlns="" xmlns:a16="http://schemas.microsoft.com/office/drawing/2014/main" id="{289CDD84-3206-4E42-B7AF-702910D28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2540" y="3561859"/>
            <a:ext cx="494375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70×40=2800</a:t>
            </a:r>
            <a:r>
              <a:rPr lang="zh-CN" altLang="en-US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（平方厘米）</a:t>
            </a:r>
            <a:endParaRPr lang="en-US" altLang="zh-CN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=</a:t>
            </a:r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28</a:t>
            </a:r>
            <a:r>
              <a:rPr lang="zh-CN" altLang="en-US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（平方分米）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对话气泡: 圆角矩形 5">
            <a:extLst>
              <a:ext uri="{FF2B5EF4-FFF2-40B4-BE49-F238E27FC236}">
                <a16:creationId xmlns="" xmlns:a16="http://schemas.microsoft.com/office/drawing/2014/main" id="{CDDCB52F-B95A-4859-A299-C666CC762F58}"/>
              </a:ext>
            </a:extLst>
          </p:cNvPr>
          <p:cNvSpPr/>
          <p:nvPr/>
        </p:nvSpPr>
        <p:spPr>
          <a:xfrm>
            <a:off x="6394616" y="1707654"/>
            <a:ext cx="1921800" cy="756000"/>
          </a:xfrm>
          <a:prstGeom prst="wedgeRoundRectCallout">
            <a:avLst>
              <a:gd name="adj1" fmla="val -67506"/>
              <a:gd name="adj2" fmla="val 58065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可看成一个近似长方形。</a:t>
            </a:r>
          </a:p>
        </p:txBody>
      </p:sp>
      <p:sp>
        <p:nvSpPr>
          <p:cNvPr id="9" name="右大括号 8"/>
          <p:cNvSpPr/>
          <p:nvPr/>
        </p:nvSpPr>
        <p:spPr>
          <a:xfrm>
            <a:off x="5311546" y="2116113"/>
            <a:ext cx="266873" cy="82287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0" name="TextBox 9"/>
          <p:cNvSpPr txBox="1"/>
          <p:nvPr/>
        </p:nvSpPr>
        <p:spPr>
          <a:xfrm>
            <a:off x="5508104" y="2067694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40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厘米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右大括号 10"/>
          <p:cNvSpPr/>
          <p:nvPr/>
        </p:nvSpPr>
        <p:spPr>
          <a:xfrm rot="5400000">
            <a:off x="4035159" y="2186115"/>
            <a:ext cx="266872" cy="187221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779912" y="3179752"/>
            <a:ext cx="12891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70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厘米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Text Box 6">
            <a:extLst>
              <a:ext uri="{FF2B5EF4-FFF2-40B4-BE49-F238E27FC236}">
                <a16:creationId xmlns="" xmlns:a16="http://schemas.microsoft.com/office/drawing/2014/main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445" y="339502"/>
            <a:ext cx="811397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）小组合作，用计算器解决问题。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5" name="图片 14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6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893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 animBg="1"/>
      <p:bldP spid="10" grpId="0"/>
      <p:bldP spid="11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6">
            <a:extLst>
              <a:ext uri="{FF2B5EF4-FFF2-40B4-BE49-F238E27FC236}">
                <a16:creationId xmlns="" xmlns:a16="http://schemas.microsoft.com/office/drawing/2014/main" id="{A0728BE8-DECA-4736-9A32-B6F5340E01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915566"/>
            <a:ext cx="754274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③ 全班每名同学的家庭一周内丢弃的塑料袋一共约有多大面积？相当于多少间教室的面积？</a:t>
            </a:r>
          </a:p>
        </p:txBody>
      </p:sp>
      <p:sp>
        <p:nvSpPr>
          <p:cNvPr id="12" name="TextBox 20">
            <a:extLst>
              <a:ext uri="{FF2B5EF4-FFF2-40B4-BE49-F238E27FC236}">
                <a16:creationId xmlns="" xmlns:a16="http://schemas.microsoft.com/office/drawing/2014/main" id="{B0B9F99D-E4AF-44E3-AA89-FF7AF389F6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2264554"/>
            <a:ext cx="646437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368×28=10304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平方分米</a:t>
            </a:r>
            <a:r>
              <a:rPr lang="en-US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103.04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平方米</a:t>
            </a:r>
          </a:p>
        </p:txBody>
      </p:sp>
      <p:sp>
        <p:nvSpPr>
          <p:cNvPr id="13" name="TextBox 20">
            <a:extLst>
              <a:ext uri="{FF2B5EF4-FFF2-40B4-BE49-F238E27FC236}">
                <a16:creationId xmlns="" xmlns:a16="http://schemas.microsoft.com/office/drawing/2014/main" id="{06EB4555-3558-4ABE-996F-94ADA11AF7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632" y="2912626"/>
            <a:ext cx="86248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一间教室的面积约</a:t>
            </a:r>
            <a:r>
              <a:rPr lang="en-US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平方米，相当于</a:t>
            </a:r>
            <a:r>
              <a:rPr lang="en-US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间教室的面积</a:t>
            </a:r>
            <a:r>
              <a:rPr lang="zh-CN" altLang="en-US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20">
            <a:extLst>
              <a:ext uri="{FF2B5EF4-FFF2-40B4-BE49-F238E27FC236}">
                <a16:creationId xmlns="" xmlns:a16="http://schemas.microsoft.com/office/drawing/2014/main" id="{D2CE4AF1-7571-42F3-AEBF-EBCCA9600F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3704714"/>
            <a:ext cx="81369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答：一共约</a:t>
            </a: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103.04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平方米，相当于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间教室的面积。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6" name="Text Box 6">
            <a:extLst>
              <a:ext uri="{FF2B5EF4-FFF2-40B4-BE49-F238E27FC236}">
                <a16:creationId xmlns="" xmlns:a16="http://schemas.microsoft.com/office/drawing/2014/main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445" y="339502"/>
            <a:ext cx="811397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）小组合作，用计算器解决问题。</a:t>
            </a:r>
          </a:p>
        </p:txBody>
      </p:sp>
    </p:spTree>
    <p:extLst>
      <p:ext uri="{BB962C8B-B14F-4D97-AF65-F5344CB8AC3E}">
        <p14:creationId xmlns:p14="http://schemas.microsoft.com/office/powerpoint/2010/main" val="412350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>
            <a:extLst>
              <a:ext uri="{FF2B5EF4-FFF2-40B4-BE49-F238E27FC236}">
                <a16:creationId xmlns="" xmlns:a16="http://schemas.microsoft.com/office/drawing/2014/main" id="{1A3D626D-639A-41E7-B494-9ACF4A581E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915566"/>
            <a:ext cx="779669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④按照这样计算，全校每名同学的家庭一年内丢弃的塑料袋一共约有多大面积？</a:t>
            </a:r>
          </a:p>
        </p:txBody>
      </p:sp>
      <p:sp>
        <p:nvSpPr>
          <p:cNvPr id="3" name="TextBox 20">
            <a:extLst>
              <a:ext uri="{FF2B5EF4-FFF2-40B4-BE49-F238E27FC236}">
                <a16:creationId xmlns="" xmlns:a16="http://schemas.microsoft.com/office/drawing/2014/main" id="{55481CD2-BC70-4E1F-ABE5-EF2ABD2EF8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5816" y="2283718"/>
            <a:ext cx="36038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365÷7≈52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周</a:t>
            </a:r>
          </a:p>
        </p:txBody>
      </p:sp>
      <p:sp>
        <p:nvSpPr>
          <p:cNvPr id="4" name="TextBox 20">
            <a:extLst>
              <a:ext uri="{FF2B5EF4-FFF2-40B4-BE49-F238E27FC236}">
                <a16:creationId xmlns="" xmlns:a16="http://schemas.microsoft.com/office/drawing/2014/main" id="{F0032A53-6FA8-4D55-974F-C883B4396F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5356" y="2840618"/>
            <a:ext cx="68670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103.24×52=5368.48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（平方米）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B2F415B5-B676-4711-A35B-1DDEB4CF70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7966" y="3507854"/>
            <a:ext cx="527632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答：一共约有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5368.48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平方米。</a:t>
            </a:r>
          </a:p>
        </p:txBody>
      </p:sp>
      <p:sp>
        <p:nvSpPr>
          <p:cNvPr id="10" name="Text Box 6">
            <a:extLst>
              <a:ext uri="{FF2B5EF4-FFF2-40B4-BE49-F238E27FC236}">
                <a16:creationId xmlns="" xmlns:a16="http://schemas.microsoft.com/office/drawing/2014/main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445" y="339502"/>
            <a:ext cx="811397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）小组合作，用计算器解决问题。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8" name="图片 7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9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7088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>
            <a:extLst>
              <a:ext uri="{FF2B5EF4-FFF2-40B4-BE49-F238E27FC236}">
                <a16:creationId xmlns="" xmlns:a16="http://schemas.microsoft.com/office/drawing/2014/main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1840" y="492071"/>
            <a:ext cx="25039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兔博士</a:t>
            </a:r>
            <a:r>
              <a:rPr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网站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20">
            <a:extLst>
              <a:ext uri="{FF2B5EF4-FFF2-40B4-BE49-F238E27FC236}">
                <a16:creationId xmlns="" xmlns:a16="http://schemas.microsoft.com/office/drawing/2014/main" id="{CD222A14-137A-46EF-8BBD-D270926A0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591" y="987574"/>
            <a:ext cx="795019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环保专家指出：塑料袋虽然给人们带来不少方便，但对环境却造成了“白色污染”。</a:t>
            </a:r>
          </a:p>
        </p:txBody>
      </p:sp>
      <p:sp>
        <p:nvSpPr>
          <p:cNvPr id="15" name="TextBox 20">
            <a:extLst>
              <a:ext uri="{FF2B5EF4-FFF2-40B4-BE49-F238E27FC236}">
                <a16:creationId xmlns="" xmlns:a16="http://schemas.microsoft.com/office/drawing/2014/main" id="{94C78273-49AA-4A64-B924-32BC992A18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901" y="1677475"/>
            <a:ext cx="795019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塑料袋以石油为原料，消耗了大量资源，它一般需要很多年才能被分解，埋在地下会污染土地、河流。</a:t>
            </a:r>
          </a:p>
        </p:txBody>
      </p:sp>
      <p:sp>
        <p:nvSpPr>
          <p:cNvPr id="17" name="TextBox 20">
            <a:extLst>
              <a:ext uri="{FF2B5EF4-FFF2-40B4-BE49-F238E27FC236}">
                <a16:creationId xmlns="" xmlns:a16="http://schemas.microsoft.com/office/drawing/2014/main" id="{6077264C-AA12-4748-B47F-9514176B73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413" y="2336318"/>
            <a:ext cx="795019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另外，塑料本身人释放有害气体。食品，特别是热食，用塑料袋包装后，常常容易变质。变质的食品对儿童健康的影响尤为突出。</a:t>
            </a:r>
          </a:p>
        </p:txBody>
      </p:sp>
      <p:sp>
        <p:nvSpPr>
          <p:cNvPr id="18" name="TextBox 20">
            <a:extLst>
              <a:ext uri="{FF2B5EF4-FFF2-40B4-BE49-F238E27FC236}">
                <a16:creationId xmlns="" xmlns:a16="http://schemas.microsoft.com/office/drawing/2014/main" id="{1682C171-F887-4203-A03A-1AA73F3C0B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40" y="3044204"/>
            <a:ext cx="7950198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为了治理“白色污染”，早在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2007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31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日，我国就出台了限制塑料袋使用的有关规定，主要内容是：超市实行塑料袋有偿使用；客车、飞机、旅游景区等不得向旅客、游客提供超薄塑料购物袋（包装袋）；禁止生产、销售、使用厚度小于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0.025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毫米的塑料购物袋（超薄塑料购物袋）。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知识梳理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50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1">
            <a:extLst>
              <a:ext uri="{FF2B5EF4-FFF2-40B4-BE49-F238E27FC236}">
                <a16:creationId xmlns="" xmlns:a16="http://schemas.microsoft.com/office/drawing/2014/main" id="{3F052F88-96E3-4EFD-8334-A90C345828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815" y="330791"/>
            <a:ext cx="81836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结合生活中的例子说说收集数据有哪些方法？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29949F7-1914-43B0-AD46-A0D5170B46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656" y="915566"/>
            <a:ext cx="6808275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收集数据的方法：</a:t>
            </a:r>
          </a:p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观察测量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。如：班级男女生人数的身高。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调查记录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。如：了解六年级男、女生人数。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查阅资料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。如：查阅文献资料或互联网查询。</a:t>
            </a:r>
          </a:p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做实验获取数据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。如：研究黄豆发芽率。</a:t>
            </a:r>
          </a:p>
        </p:txBody>
      </p:sp>
      <p:sp>
        <p:nvSpPr>
          <p:cNvPr id="10" name="TextBox 20">
            <a:extLst>
              <a:ext uri="{FF2B5EF4-FFF2-40B4-BE49-F238E27FC236}">
                <a16:creationId xmlns="" xmlns:a16="http://schemas.microsoft.com/office/drawing/2014/main" id="{F546AF32-27D3-4BD1-84F2-11D9449A1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664" y="3003798"/>
            <a:ext cx="3584057" cy="63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整理数据的方法：</a:t>
            </a:r>
          </a:p>
        </p:txBody>
      </p:sp>
      <p:sp>
        <p:nvSpPr>
          <p:cNvPr id="11" name="TextBox 20">
            <a:extLst>
              <a:ext uri="{FF2B5EF4-FFF2-40B4-BE49-F238E27FC236}">
                <a16:creationId xmlns="" xmlns:a16="http://schemas.microsoft.com/office/drawing/2014/main" id="{3FC4D9AA-A4E3-4606-81A8-E9CEFF9C2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0926" y="3622253"/>
            <a:ext cx="45852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分类、排序、分组、编码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20">
            <a:extLst>
              <a:ext uri="{FF2B5EF4-FFF2-40B4-BE49-F238E27FC236}">
                <a16:creationId xmlns="" xmlns:a16="http://schemas.microsoft.com/office/drawing/2014/main" id="{504C59A5-2D7B-42C3-A8FA-4F529A126D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664" y="4054301"/>
            <a:ext cx="481703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整理后的数据一般以表格形式出现。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4" name="图片 13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826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23528" y="267494"/>
            <a:ext cx="852247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把收集到的数据经过分类、整理后，填在一定格式的表格内，用来反映情况，说明问题，这种表格叫做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统计表</a:t>
            </a:r>
            <a:r>
              <a:rPr lang="zh-CN" altLang="en-US" sz="32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2820649" y="2359402"/>
            <a:ext cx="719137" cy="877887"/>
          </a:xfrm>
          <a:prstGeom prst="line">
            <a:avLst/>
          </a:prstGeom>
          <a:ln w="19050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762782" y="3086912"/>
            <a:ext cx="719137" cy="877888"/>
          </a:xfrm>
          <a:prstGeom prst="line">
            <a:avLst/>
          </a:prstGeom>
          <a:ln w="19050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3512955" y="2117293"/>
            <a:ext cx="1980000" cy="503719"/>
            <a:chOff x="3058746" y="1882515"/>
            <a:chExt cx="1980000" cy="503719"/>
          </a:xfrm>
        </p:grpSpPr>
        <p:sp>
          <p:nvSpPr>
            <p:cNvPr id="28" name="矩形 27"/>
            <p:cNvSpPr/>
            <p:nvPr/>
          </p:nvSpPr>
          <p:spPr>
            <a:xfrm>
              <a:off x="3058746" y="1882515"/>
              <a:ext cx="1980000" cy="468000"/>
            </a:xfrm>
            <a:prstGeom prst="rect">
              <a:avLst/>
            </a:prstGeom>
            <a:gradFill flip="none" rotWithShape="1">
              <a:gsLst>
                <a:gs pos="0">
                  <a:srgbClr val="B4B4B4"/>
                </a:gs>
                <a:gs pos="100000">
                  <a:srgbClr val="646464"/>
                </a:gs>
              </a:gsLst>
              <a:lin ang="5400000" scaled="1"/>
              <a:tileRect/>
            </a:gradFill>
            <a:ln w="25400" algn="ctr">
              <a:solidFill>
                <a:srgbClr val="646464"/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400" b="1">
                <a:solidFill>
                  <a:schemeClr val="tx2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9" name="TextBox 146"/>
            <p:cNvSpPr txBox="1">
              <a:spLocks noChangeArrowheads="1"/>
            </p:cNvSpPr>
            <p:nvPr/>
          </p:nvSpPr>
          <p:spPr bwMode="auto">
            <a:xfrm>
              <a:off x="3098566" y="1924569"/>
              <a:ext cx="1798942" cy="4616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24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单式统计表</a:t>
              </a:r>
              <a:endParaRPr lang="en-US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59344" y="2787774"/>
            <a:ext cx="1984464" cy="584775"/>
            <a:chOff x="405135" y="2552996"/>
            <a:chExt cx="1984464" cy="584775"/>
          </a:xfrm>
        </p:grpSpPr>
        <p:sp>
          <p:nvSpPr>
            <p:cNvPr id="26" name="矩形 25"/>
            <p:cNvSpPr/>
            <p:nvPr/>
          </p:nvSpPr>
          <p:spPr>
            <a:xfrm>
              <a:off x="405135" y="2649239"/>
              <a:ext cx="1980000" cy="468000"/>
            </a:xfrm>
            <a:prstGeom prst="rect">
              <a:avLst/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5400000" scaled="0"/>
            </a:gradFill>
            <a:ln w="25400" algn="ctr">
              <a:solidFill>
                <a:srgbClr val="0070C0"/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400" b="1" dirty="0">
                <a:solidFill>
                  <a:schemeClr val="tx2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661407" y="2552996"/>
              <a:ext cx="17281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楷体" pitchFamily="49" charset="-122"/>
                  <a:ea typeface="楷体" pitchFamily="49" charset="-122"/>
                </a:rPr>
                <a:t>统计表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457156" y="3554307"/>
            <a:ext cx="1980000" cy="495610"/>
            <a:chOff x="3002947" y="3319529"/>
            <a:chExt cx="1980000" cy="495610"/>
          </a:xfrm>
        </p:grpSpPr>
        <p:sp>
          <p:nvSpPr>
            <p:cNvPr id="30" name="矩形 29"/>
            <p:cNvSpPr/>
            <p:nvPr/>
          </p:nvSpPr>
          <p:spPr>
            <a:xfrm>
              <a:off x="3002947" y="3319529"/>
              <a:ext cx="1980000" cy="468000"/>
            </a:xfrm>
            <a:prstGeom prst="rect">
              <a:avLst/>
            </a:prstGeom>
            <a:gradFill flip="none" rotWithShape="1">
              <a:gsLst>
                <a:gs pos="0">
                  <a:srgbClr val="B4B4B4"/>
                </a:gs>
                <a:gs pos="100000">
                  <a:srgbClr val="646464"/>
                </a:gs>
              </a:gsLst>
              <a:lin ang="5400000" scaled="1"/>
              <a:tileRect/>
            </a:gradFill>
            <a:ln w="25400" algn="ctr">
              <a:solidFill>
                <a:srgbClr val="646464"/>
              </a:solidFill>
              <a:miter lim="800000"/>
              <a:headEnd/>
              <a:tailEnd/>
            </a:ln>
            <a:effectLst/>
            <a:scene3d>
              <a:camera prst="orthographicFront"/>
              <a:lightRig rig="fla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400" b="1">
                <a:solidFill>
                  <a:schemeClr val="tx2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1" name="TextBox 146"/>
            <p:cNvSpPr txBox="1">
              <a:spLocks noChangeArrowheads="1"/>
            </p:cNvSpPr>
            <p:nvPr/>
          </p:nvSpPr>
          <p:spPr bwMode="auto">
            <a:xfrm>
              <a:off x="3058746" y="3353474"/>
              <a:ext cx="1798942" cy="4616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复式统计表</a:t>
              </a:r>
              <a:endParaRPr lang="en-US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5691999" y="1884769"/>
            <a:ext cx="2534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只含有一个统计项目的统计表。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5684266" y="3396937"/>
            <a:ext cx="3064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含有两个或两个以上统计项目的统计表。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5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1449</Words>
  <Application>Microsoft Office PowerPoint</Application>
  <PresentationFormat>全屏显示(16:9)</PresentationFormat>
  <Paragraphs>283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Times New Roman</vt:lpstr>
      <vt:lpstr>Calibri</vt:lpstr>
      <vt:lpstr>楷体</vt:lpstr>
      <vt:lpstr>黑体</vt:lpstr>
      <vt:lpstr>华康海报体W12</vt:lpstr>
      <vt:lpstr>幼圆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2018-11-02T01:52:17Z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